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88" r:id="rId3"/>
    <p:sldId id="287" r:id="rId4"/>
    <p:sldId id="289" r:id="rId5"/>
    <p:sldId id="290" r:id="rId6"/>
    <p:sldId id="291" r:id="rId7"/>
    <p:sldId id="261" r:id="rId8"/>
    <p:sldId id="292" r:id="rId9"/>
    <p:sldId id="262" r:id="rId10"/>
    <p:sldId id="286" r:id="rId11"/>
    <p:sldId id="293" r:id="rId12"/>
    <p:sldId id="296" r:id="rId13"/>
    <p:sldId id="294" r:id="rId14"/>
    <p:sldId id="298" r:id="rId15"/>
    <p:sldId id="299" r:id="rId16"/>
    <p:sldId id="295" r:id="rId17"/>
    <p:sldId id="300" r:id="rId18"/>
    <p:sldId id="301" r:id="rId19"/>
    <p:sldId id="284" r:id="rId20"/>
    <p:sldId id="285" r:id="rId21"/>
    <p:sldId id="279" r:id="rId22"/>
  </p:sldIdLst>
  <p:sldSz cx="9144000" cy="5143500" type="screen16x9"/>
  <p:notesSz cx="6858000" cy="9144000"/>
  <p:embeddedFontLst>
    <p:embeddedFont>
      <p:font typeface="Encode Sans" panose="020B0604020202020204" charset="0"/>
      <p:regular r:id="rId24"/>
      <p:bold r:id="rId25"/>
    </p:embeddedFont>
    <p:embeddedFont>
      <p:font typeface="Encode Sans ExtraLight"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F63139-838F-4FFE-8DCB-27C73EB1B795}">
  <a:tblStyle styleId="{4DF63139-838F-4FFE-8DCB-27C73EB1B7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56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49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36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BA3B21"/>
        </a:solidFill>
        <a:effectLst/>
      </p:bgPr>
    </p:bg>
    <p:spTree>
      <p:nvGrpSpPr>
        <p:cNvPr id="1" name="Shape 9"/>
        <p:cNvGrpSpPr/>
        <p:nvPr/>
      </p:nvGrpSpPr>
      <p:grpSpPr>
        <a:xfrm>
          <a:off x="0" y="0"/>
          <a:ext cx="0" cy="0"/>
          <a:chOff x="0" y="0"/>
          <a:chExt cx="0" cy="0"/>
        </a:xfrm>
      </p:grpSpPr>
      <p:sp>
        <p:nvSpPr>
          <p:cNvPr id="10" name="Google Shape;10;p2"/>
          <p:cNvSpPr/>
          <p:nvPr/>
        </p:nvSpPr>
        <p:spPr>
          <a:xfrm>
            <a:off x="0" y="3493950"/>
            <a:ext cx="9144000" cy="1649400"/>
          </a:xfrm>
          <a:prstGeom prst="rect">
            <a:avLst/>
          </a:prstGeom>
          <a:solidFill>
            <a:srgbClr val="272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 name="Google Shape;11;p2"/>
          <p:cNvSpPr/>
          <p:nvPr/>
        </p:nvSpPr>
        <p:spPr>
          <a:xfrm>
            <a:off x="3747300" y="3493900"/>
            <a:ext cx="1649400" cy="1649400"/>
          </a:xfrm>
          <a:prstGeom prst="rect">
            <a:avLst/>
          </a:prstGeom>
          <a:solidFill>
            <a:srgbClr val="4F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984050" y="0"/>
            <a:ext cx="7175700" cy="349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grpSp>
        <p:nvGrpSpPr>
          <p:cNvPr id="28" name="Google Shape;28;p5"/>
          <p:cNvGrpSpPr/>
          <p:nvPr/>
        </p:nvGrpSpPr>
        <p:grpSpPr>
          <a:xfrm>
            <a:off x="-11050" y="887200"/>
            <a:ext cx="9155050" cy="42561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8"/>
        <p:cNvGrpSpPr/>
        <p:nvPr/>
      </p:nvGrpSpPr>
      <p:grpSpPr>
        <a:xfrm>
          <a:off x="0" y="0"/>
          <a:ext cx="0" cy="0"/>
          <a:chOff x="0" y="0"/>
          <a:chExt cx="0" cy="0"/>
        </a:xfrm>
      </p:grpSpPr>
      <p:grpSp>
        <p:nvGrpSpPr>
          <p:cNvPr id="59" name="Google Shape;59;p8"/>
          <p:cNvGrpSpPr/>
          <p:nvPr/>
        </p:nvGrpSpPr>
        <p:grpSpPr>
          <a:xfrm>
            <a:off x="-11050" y="887200"/>
            <a:ext cx="9155050" cy="4256100"/>
            <a:chOff x="-11050" y="887200"/>
            <a:chExt cx="9155050" cy="4256100"/>
          </a:xfrm>
        </p:grpSpPr>
        <p:cxnSp>
          <p:nvCxnSpPr>
            <p:cNvPr id="60" name="Google Shape;60;p8"/>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61" name="Google Shape;61;p8"/>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8"/>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8"/>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64" name="Google Shape;64;p8"/>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6" name="Google Shape;66;p8"/>
          <p:cNvSpPr txBox="1">
            <a:spLocks noGrp="1"/>
          </p:cNvSpPr>
          <p:nvPr>
            <p:ph type="body" idx="1"/>
          </p:nvPr>
        </p:nvSpPr>
        <p:spPr>
          <a:xfrm>
            <a:off x="54960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7" name="Google Shape;67;p8"/>
          <p:cNvSpPr txBox="1">
            <a:spLocks noGrp="1"/>
          </p:cNvSpPr>
          <p:nvPr>
            <p:ph type="body" idx="2"/>
          </p:nvPr>
        </p:nvSpPr>
        <p:spPr>
          <a:xfrm>
            <a:off x="308985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8" name="Google Shape;68;p8"/>
          <p:cNvSpPr txBox="1">
            <a:spLocks noGrp="1"/>
          </p:cNvSpPr>
          <p:nvPr>
            <p:ph type="body" idx="3"/>
          </p:nvPr>
        </p:nvSpPr>
        <p:spPr>
          <a:xfrm>
            <a:off x="5630099"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9" name="Google Shape;69;p8"/>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1"/>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 name="Google Shape;88;p11"/>
          <p:cNvSpPr/>
          <p:nvPr/>
        </p:nvSpPr>
        <p:spPr>
          <a:xfrm>
            <a:off x="3473700" y="4593700"/>
            <a:ext cx="2196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a:off x="40233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txBox="1">
            <a:spLocks noGrp="1"/>
          </p:cNvSpPr>
          <p:nvPr>
            <p:ph type="sldNum" idx="12"/>
          </p:nvPr>
        </p:nvSpPr>
        <p:spPr>
          <a:xfrm>
            <a:off x="4023300" y="4593850"/>
            <a:ext cx="1097400" cy="5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rgbClr val="BA3B21"/>
        </a:solidFill>
        <a:effectLst/>
      </p:bgPr>
    </p:bg>
    <p:spTree>
      <p:nvGrpSpPr>
        <p:cNvPr id="1" name="Shape 91"/>
        <p:cNvGrpSpPr/>
        <p:nvPr/>
      </p:nvGrpSpPr>
      <p:grpSpPr>
        <a:xfrm>
          <a:off x="0" y="0"/>
          <a:ext cx="0" cy="0"/>
          <a:chOff x="0" y="0"/>
          <a:chExt cx="0" cy="0"/>
        </a:xfrm>
      </p:grpSpPr>
      <p:sp>
        <p:nvSpPr>
          <p:cNvPr id="92" name="Google Shape;92;p12"/>
          <p:cNvSpPr/>
          <p:nvPr/>
        </p:nvSpPr>
        <p:spPr>
          <a:xfrm>
            <a:off x="0" y="4593700"/>
            <a:ext cx="9144000" cy="549600"/>
          </a:xfrm>
          <a:prstGeom prst="rect">
            <a:avLst/>
          </a:prstGeom>
          <a:solidFill>
            <a:srgbClr val="272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 name="Google Shape;93;p12"/>
          <p:cNvSpPr/>
          <p:nvPr/>
        </p:nvSpPr>
        <p:spPr>
          <a:xfrm>
            <a:off x="3473700" y="4593700"/>
            <a:ext cx="2196600" cy="549600"/>
          </a:xfrm>
          <a:prstGeom prst="rect">
            <a:avLst/>
          </a:prstGeom>
          <a:solidFill>
            <a:srgbClr val="4F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2"/>
          <p:cNvSpPr/>
          <p:nvPr/>
        </p:nvSpPr>
        <p:spPr>
          <a:xfrm>
            <a:off x="40233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sldNum" idx="12"/>
          </p:nvPr>
        </p:nvSpPr>
        <p:spPr>
          <a:xfrm>
            <a:off x="4023300" y="4593850"/>
            <a:ext cx="1097400" cy="54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27272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1pPr>
            <a:lvl2pPr lvl="1">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2pPr>
            <a:lvl3pPr lvl="2">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3pPr>
            <a:lvl4pPr lvl="3">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4pPr>
            <a:lvl5pPr lvl="4">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5pPr>
            <a:lvl6pPr lvl="5">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6pPr>
            <a:lvl7pPr lvl="6">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7pPr>
            <a:lvl8pPr lvl="7">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8pPr>
            <a:lvl9pPr lvl="8">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200150"/>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rgbClr val="F55C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1pPr>
            <a:lvl2pPr marL="914400" lvl="1"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2pPr>
            <a:lvl3pPr marL="1371600" lvl="2"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3pPr>
            <a:lvl4pPr marL="1828800" lvl="3"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4pPr>
            <a:lvl5pPr marL="2286000" lvl="4"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5pPr>
            <a:lvl6pPr marL="2743200" lvl="5"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6pPr>
            <a:lvl7pPr marL="3200400" lvl="6"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7pPr>
            <a:lvl8pPr marL="3657600" lvl="7"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8pPr>
            <a:lvl9pPr marL="4114800" lvl="8"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9pPr>
          </a:lstStyle>
          <a:p>
            <a:endParaRPr/>
          </a:p>
        </p:txBody>
      </p:sp>
      <p:sp>
        <p:nvSpPr>
          <p:cNvPr id="8" name="Google Shape;8;p1"/>
          <p:cNvSpPr txBox="1">
            <a:spLocks noGrp="1"/>
          </p:cNvSpPr>
          <p:nvPr>
            <p:ph type="sldNum" idx="12"/>
          </p:nvPr>
        </p:nvSpPr>
        <p:spPr>
          <a:xfrm>
            <a:off x="8046650" y="4593850"/>
            <a:ext cx="1097400" cy="549600"/>
          </a:xfrm>
          <a:prstGeom prst="rect">
            <a:avLst/>
          </a:prstGeom>
          <a:noFill/>
          <a:ln>
            <a:noFill/>
          </a:ln>
        </p:spPr>
        <p:txBody>
          <a:bodyPr spcFirstLastPara="1" wrap="square" lIns="91425" tIns="91425" rIns="91425" bIns="91425" anchor="ctr" anchorCtr="0">
            <a:noAutofit/>
          </a:bodyPr>
          <a:lstStyle>
            <a:lvl1pPr lvl="0" algn="ctr">
              <a:buNone/>
              <a:defRPr sz="1300" b="1">
                <a:solidFill>
                  <a:srgbClr val="27272D"/>
                </a:solidFill>
                <a:latin typeface="Encode Sans"/>
                <a:ea typeface="Encode Sans"/>
                <a:cs typeface="Encode Sans"/>
                <a:sym typeface="Encode Sans"/>
              </a:defRPr>
            </a:lvl1pPr>
            <a:lvl2pPr lvl="1" algn="ctr">
              <a:buNone/>
              <a:defRPr sz="1300" b="1">
                <a:solidFill>
                  <a:srgbClr val="27272D"/>
                </a:solidFill>
                <a:latin typeface="Encode Sans"/>
                <a:ea typeface="Encode Sans"/>
                <a:cs typeface="Encode Sans"/>
                <a:sym typeface="Encode Sans"/>
              </a:defRPr>
            </a:lvl2pPr>
            <a:lvl3pPr lvl="2" algn="ctr">
              <a:buNone/>
              <a:defRPr sz="1300" b="1">
                <a:solidFill>
                  <a:srgbClr val="27272D"/>
                </a:solidFill>
                <a:latin typeface="Encode Sans"/>
                <a:ea typeface="Encode Sans"/>
                <a:cs typeface="Encode Sans"/>
                <a:sym typeface="Encode Sans"/>
              </a:defRPr>
            </a:lvl3pPr>
            <a:lvl4pPr lvl="3" algn="ctr">
              <a:buNone/>
              <a:defRPr sz="1300" b="1">
                <a:solidFill>
                  <a:srgbClr val="27272D"/>
                </a:solidFill>
                <a:latin typeface="Encode Sans"/>
                <a:ea typeface="Encode Sans"/>
                <a:cs typeface="Encode Sans"/>
                <a:sym typeface="Encode Sans"/>
              </a:defRPr>
            </a:lvl4pPr>
            <a:lvl5pPr lvl="4" algn="ctr">
              <a:buNone/>
              <a:defRPr sz="1300" b="1">
                <a:solidFill>
                  <a:srgbClr val="27272D"/>
                </a:solidFill>
                <a:latin typeface="Encode Sans"/>
                <a:ea typeface="Encode Sans"/>
                <a:cs typeface="Encode Sans"/>
                <a:sym typeface="Encode Sans"/>
              </a:defRPr>
            </a:lvl5pPr>
            <a:lvl6pPr lvl="5" algn="ctr">
              <a:buNone/>
              <a:defRPr sz="1300" b="1">
                <a:solidFill>
                  <a:srgbClr val="27272D"/>
                </a:solidFill>
                <a:latin typeface="Encode Sans"/>
                <a:ea typeface="Encode Sans"/>
                <a:cs typeface="Encode Sans"/>
                <a:sym typeface="Encode Sans"/>
              </a:defRPr>
            </a:lvl6pPr>
            <a:lvl7pPr lvl="6" algn="ctr">
              <a:buNone/>
              <a:defRPr sz="1300" b="1">
                <a:solidFill>
                  <a:srgbClr val="27272D"/>
                </a:solidFill>
                <a:latin typeface="Encode Sans"/>
                <a:ea typeface="Encode Sans"/>
                <a:cs typeface="Encode Sans"/>
                <a:sym typeface="Encode Sans"/>
              </a:defRPr>
            </a:lvl7pPr>
            <a:lvl8pPr lvl="7" algn="ctr">
              <a:buNone/>
              <a:defRPr sz="1300" b="1">
                <a:solidFill>
                  <a:srgbClr val="27272D"/>
                </a:solidFill>
                <a:latin typeface="Encode Sans"/>
                <a:ea typeface="Encode Sans"/>
                <a:cs typeface="Encode Sans"/>
                <a:sym typeface="Encode Sans"/>
              </a:defRPr>
            </a:lvl8pPr>
            <a:lvl9pPr lvl="8" algn="ctr">
              <a:buNone/>
              <a:defRPr sz="1300" b="1">
                <a:solidFill>
                  <a:srgbClr val="27272D"/>
                </a:solidFill>
                <a:latin typeface="Encode Sans"/>
                <a:ea typeface="Encode Sans"/>
                <a:cs typeface="Encode Sans"/>
                <a:sym typeface="Encode San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7"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s.muni.cz/do/1499/metodika/rozvoj/kvalita/AdamHLP.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txBox="1">
            <a:spLocks noGrp="1"/>
          </p:cNvSpPr>
          <p:nvPr>
            <p:ph type="ctrTitle"/>
          </p:nvPr>
        </p:nvSpPr>
        <p:spPr>
          <a:xfrm>
            <a:off x="984050" y="0"/>
            <a:ext cx="7175700" cy="3493800"/>
          </a:xfrm>
          <a:prstGeom prst="rect">
            <a:avLst/>
          </a:prstGeom>
        </p:spPr>
        <p:txBody>
          <a:bodyPr spcFirstLastPara="1" wrap="square" lIns="91425" tIns="91425" rIns="91425" bIns="91425" anchor="ctr" anchorCtr="0">
            <a:noAutofit/>
          </a:bodyPr>
          <a:lstStyle/>
          <a:p>
            <a:pPr lvl="0"/>
            <a:r>
              <a:rPr lang="en-US" sz="3200" dirty="0"/>
              <a:t>PREPARING AN ADDICTION STUDY PROGRAM BASED </a:t>
            </a:r>
            <a:br>
              <a:rPr lang="cs-CZ" sz="3200" dirty="0"/>
            </a:br>
            <a:r>
              <a:rPr lang="en-US" sz="3200" dirty="0"/>
              <a:t>ON </a:t>
            </a:r>
            <a:br>
              <a:rPr lang="cs-CZ" sz="3200" dirty="0"/>
            </a:br>
            <a:r>
              <a:rPr lang="cs-CZ" sz="3200" dirty="0"/>
              <a:t>LEARNING OUTCOMES</a:t>
            </a:r>
            <a:endParaRPr lang="en-US" sz="3200" dirty="0"/>
          </a:p>
        </p:txBody>
      </p:sp>
      <p:sp>
        <p:nvSpPr>
          <p:cNvPr id="15" name="TextovéPole 14"/>
          <p:cNvSpPr txBox="1"/>
          <p:nvPr/>
        </p:nvSpPr>
        <p:spPr>
          <a:xfrm>
            <a:off x="5724128" y="3651870"/>
            <a:ext cx="3024336" cy="1384995"/>
          </a:xfrm>
          <a:prstGeom prst="rect">
            <a:avLst/>
          </a:prstGeom>
          <a:noFill/>
        </p:spPr>
        <p:txBody>
          <a:bodyPr wrap="square" rtlCol="0">
            <a:spAutoFit/>
          </a:bodyPr>
          <a:lstStyle/>
          <a:p>
            <a:pPr algn="r"/>
            <a:r>
              <a:rPr lang="cs-CZ" dirty="0">
                <a:solidFill>
                  <a:schemeClr val="bg1"/>
                </a:solidFill>
              </a:rPr>
              <a:t>Michal Miovský, Anna Vondrová</a:t>
            </a:r>
          </a:p>
          <a:p>
            <a:pPr algn="r"/>
            <a:r>
              <a:rPr lang="cs-CZ" dirty="0">
                <a:solidFill>
                  <a:schemeClr val="bg1"/>
                </a:solidFill>
              </a:rPr>
              <a:t>Department of </a:t>
            </a:r>
            <a:r>
              <a:rPr lang="cs-CZ" dirty="0" err="1">
                <a:solidFill>
                  <a:schemeClr val="bg1"/>
                </a:solidFill>
              </a:rPr>
              <a:t>Addictology</a:t>
            </a:r>
            <a:endParaRPr lang="cs-CZ" dirty="0">
              <a:solidFill>
                <a:schemeClr val="bg1"/>
              </a:solidFill>
            </a:endParaRPr>
          </a:p>
          <a:p>
            <a:pPr algn="r"/>
            <a:r>
              <a:rPr lang="cs-CZ" dirty="0">
                <a:solidFill>
                  <a:schemeClr val="bg1"/>
                </a:solidFill>
              </a:rPr>
              <a:t>1st </a:t>
            </a:r>
            <a:r>
              <a:rPr lang="cs-CZ" dirty="0" err="1">
                <a:solidFill>
                  <a:schemeClr val="bg1"/>
                </a:solidFill>
              </a:rPr>
              <a:t>Faculty</a:t>
            </a:r>
            <a:r>
              <a:rPr lang="cs-CZ" dirty="0">
                <a:solidFill>
                  <a:schemeClr val="bg1"/>
                </a:solidFill>
              </a:rPr>
              <a:t> of </a:t>
            </a:r>
            <a:r>
              <a:rPr lang="cs-CZ" dirty="0" err="1">
                <a:solidFill>
                  <a:schemeClr val="bg1"/>
                </a:solidFill>
              </a:rPr>
              <a:t>Medicine</a:t>
            </a:r>
            <a:endParaRPr lang="cs-CZ" dirty="0">
              <a:solidFill>
                <a:schemeClr val="bg1"/>
              </a:solidFill>
            </a:endParaRPr>
          </a:p>
          <a:p>
            <a:pPr algn="r"/>
            <a:r>
              <a:rPr lang="cs-CZ" dirty="0">
                <a:solidFill>
                  <a:schemeClr val="bg1"/>
                </a:solidFill>
              </a:rPr>
              <a:t>Charles University</a:t>
            </a:r>
          </a:p>
          <a:p>
            <a:pPr algn="r"/>
            <a:r>
              <a:rPr lang="cs-CZ" dirty="0">
                <a:solidFill>
                  <a:schemeClr val="bg1"/>
                </a:solidFill>
              </a:rPr>
              <a:t>ICUDDR </a:t>
            </a:r>
            <a:r>
              <a:rPr lang="cs-CZ" dirty="0" err="1">
                <a:solidFill>
                  <a:schemeClr val="bg1"/>
                </a:solidFill>
              </a:rPr>
              <a:t>Conference</a:t>
            </a:r>
            <a:r>
              <a:rPr lang="cs-CZ">
                <a:solidFill>
                  <a:schemeClr val="bg1"/>
                </a:solidFill>
              </a:rPr>
              <a:t>, Peru</a:t>
            </a:r>
            <a:endParaRPr lang="cs-CZ" dirty="0">
              <a:solidFill>
                <a:schemeClr val="bg1"/>
              </a:solidFill>
            </a:endParaRPr>
          </a:p>
          <a:p>
            <a:pPr algn="r"/>
            <a:r>
              <a:rPr lang="cs-CZ" dirty="0">
                <a:solidFill>
                  <a:schemeClr val="bg1"/>
                </a:solidFill>
              </a:rPr>
              <a:t>21-23/7/2019</a:t>
            </a:r>
          </a:p>
        </p:txBody>
      </p:sp>
      <p:grpSp>
        <p:nvGrpSpPr>
          <p:cNvPr id="16" name="Google Shape;401;p39"/>
          <p:cNvGrpSpPr/>
          <p:nvPr/>
        </p:nvGrpSpPr>
        <p:grpSpPr>
          <a:xfrm>
            <a:off x="4211960" y="3939902"/>
            <a:ext cx="648072" cy="560332"/>
            <a:chOff x="1926350" y="995225"/>
            <a:chExt cx="428650" cy="356600"/>
          </a:xfrm>
        </p:grpSpPr>
        <p:sp>
          <p:nvSpPr>
            <p:cNvPr id="17" name="Google Shape;402;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3;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4;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5;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CZ" dirty="0"/>
              <a:t>OUR EXPERIENCE</a:t>
            </a:r>
            <a:endParaRPr dirty="0"/>
          </a:p>
        </p:txBody>
      </p:sp>
      <p:sp>
        <p:nvSpPr>
          <p:cNvPr id="147" name="Google Shape;147;p18"/>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p>
            <a:pPr marL="533400" lvl="0" indent="-457200" algn="l" rtl="0">
              <a:spcBef>
                <a:spcPts val="600"/>
              </a:spcBef>
              <a:spcAft>
                <a:spcPts val="0"/>
              </a:spcAft>
              <a:buSzPts val="2400"/>
              <a:buFont typeface="+mj-lt"/>
              <a:buAutoNum type="arabicPeriod"/>
            </a:pPr>
            <a:r>
              <a:rPr lang="cs-CZ" dirty="0" err="1"/>
              <a:t>Analysis</a:t>
            </a:r>
            <a:r>
              <a:rPr lang="cs-CZ" dirty="0"/>
              <a:t> of </a:t>
            </a:r>
            <a:r>
              <a:rPr lang="cs-CZ" dirty="0" err="1"/>
              <a:t>the</a:t>
            </a:r>
            <a:r>
              <a:rPr lang="cs-CZ" dirty="0"/>
              <a:t> study program</a:t>
            </a:r>
            <a:endParaRPr dirty="0"/>
          </a:p>
          <a:p>
            <a:pPr marL="533400" lvl="0" indent="-457200" algn="l" rtl="0">
              <a:spcBef>
                <a:spcPts val="0"/>
              </a:spcBef>
              <a:spcAft>
                <a:spcPts val="0"/>
              </a:spcAft>
              <a:buSzPts val="2400"/>
              <a:buFont typeface="+mj-lt"/>
              <a:buAutoNum type="arabicPeriod"/>
            </a:pPr>
            <a:r>
              <a:rPr lang="cs-CZ" dirty="0" err="1"/>
              <a:t>Reconstructing</a:t>
            </a:r>
            <a:r>
              <a:rPr lang="cs-CZ" dirty="0"/>
              <a:t> </a:t>
            </a:r>
            <a:r>
              <a:rPr lang="cs-CZ" dirty="0" err="1"/>
              <a:t>the</a:t>
            </a:r>
            <a:r>
              <a:rPr lang="cs-CZ" dirty="0"/>
              <a:t> study program </a:t>
            </a:r>
            <a:r>
              <a:rPr lang="cs-CZ" dirty="0" err="1"/>
              <a:t>with</a:t>
            </a:r>
            <a:r>
              <a:rPr lang="cs-CZ" dirty="0"/>
              <a:t> UPC </a:t>
            </a:r>
            <a:r>
              <a:rPr lang="cs-CZ" dirty="0" err="1"/>
              <a:t>implementation</a:t>
            </a:r>
            <a:endParaRPr dirty="0"/>
          </a:p>
          <a:p>
            <a:pPr marL="533400" lvl="0" indent="-457200" algn="l" rtl="0">
              <a:spcBef>
                <a:spcPts val="0"/>
              </a:spcBef>
              <a:spcAft>
                <a:spcPts val="0"/>
              </a:spcAft>
              <a:buSzPts val="2400"/>
              <a:buFont typeface="+mj-lt"/>
              <a:buAutoNum type="arabicPeriod"/>
            </a:pPr>
            <a:r>
              <a:rPr lang="cs-CZ" dirty="0" err="1"/>
              <a:t>Creating</a:t>
            </a:r>
            <a:r>
              <a:rPr lang="cs-CZ" dirty="0"/>
              <a:t> </a:t>
            </a:r>
            <a:r>
              <a:rPr lang="cs-CZ" dirty="0" err="1"/>
              <a:t>an</a:t>
            </a:r>
            <a:r>
              <a:rPr lang="cs-CZ" dirty="0"/>
              <a:t> international study program </a:t>
            </a:r>
            <a:r>
              <a:rPr lang="cs-CZ" dirty="0" err="1"/>
              <a:t>combining</a:t>
            </a:r>
            <a:r>
              <a:rPr lang="cs-CZ" dirty="0"/>
              <a:t> UPC/UTC, </a:t>
            </a:r>
            <a:r>
              <a:rPr lang="cs-CZ" dirty="0" err="1"/>
              <a:t>Prague</a:t>
            </a:r>
            <a:r>
              <a:rPr lang="cs-CZ" dirty="0"/>
              <a:t> model </a:t>
            </a:r>
            <a:r>
              <a:rPr lang="cs-CZ" dirty="0" err="1"/>
              <a:t>and</a:t>
            </a:r>
            <a:r>
              <a:rPr lang="cs-CZ" dirty="0"/>
              <a:t> </a:t>
            </a:r>
            <a:r>
              <a:rPr lang="cs-CZ" dirty="0" err="1"/>
              <a:t>Competency</a:t>
            </a:r>
            <a:r>
              <a:rPr lang="cs-CZ" dirty="0"/>
              <a:t> model</a:t>
            </a:r>
            <a:endParaRPr dirty="0"/>
          </a:p>
        </p:txBody>
      </p:sp>
      <p:sp>
        <p:nvSpPr>
          <p:cNvPr id="148" name="Google Shape;148;p18"/>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dirty="0"/>
          </a:p>
        </p:txBody>
      </p:sp>
      <p:sp>
        <p:nvSpPr>
          <p:cNvPr id="149" name="Google Shape;149;p18"/>
          <p:cNvSpPr txBox="1">
            <a:spLocks noGrp="1"/>
          </p:cNvSpPr>
          <p:nvPr>
            <p:ph type="sldNum" idx="4294967295"/>
          </p:nvPr>
        </p:nvSpPr>
        <p:spPr>
          <a:xfrm>
            <a:off x="40233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cs-CZ" dirty="0"/>
              <a:t>1. </a:t>
            </a:r>
            <a:r>
              <a:rPr lang="en-US" dirty="0"/>
              <a:t>Analysis of the study program</a:t>
            </a:r>
            <a:br>
              <a:rPr lang="en-US" dirty="0"/>
            </a:br>
            <a:endParaRPr lang="cs-CZ" dirty="0"/>
          </a:p>
        </p:txBody>
      </p:sp>
      <p:sp>
        <p:nvSpPr>
          <p:cNvPr id="3" name="Zástupný symbol pro text 2"/>
          <p:cNvSpPr>
            <a:spLocks noGrp="1"/>
          </p:cNvSpPr>
          <p:nvPr>
            <p:ph type="body" idx="1"/>
          </p:nvPr>
        </p:nvSpPr>
        <p:spPr>
          <a:xfrm>
            <a:off x="549600" y="915566"/>
            <a:ext cx="7497000" cy="3230884"/>
          </a:xfrm>
        </p:spPr>
        <p:txBody>
          <a:bodyPr/>
          <a:lstStyle/>
          <a:p>
            <a:r>
              <a:rPr lang="cs-CZ" sz="1800" b="1" dirty="0"/>
              <a:t>Background: </a:t>
            </a:r>
            <a:r>
              <a:rPr lang="cs-CZ" sz="1800" dirty="0"/>
              <a:t>Non-transparent, </a:t>
            </a:r>
            <a:r>
              <a:rPr lang="cs-CZ" sz="1800" dirty="0" err="1"/>
              <a:t>chaotic</a:t>
            </a:r>
            <a:r>
              <a:rPr lang="cs-CZ" sz="1800" dirty="0"/>
              <a:t> </a:t>
            </a:r>
            <a:r>
              <a:rPr lang="cs-CZ" sz="1800" dirty="0" err="1"/>
              <a:t>description</a:t>
            </a:r>
            <a:r>
              <a:rPr lang="cs-CZ" sz="1800" dirty="0"/>
              <a:t> of </a:t>
            </a:r>
            <a:r>
              <a:rPr lang="cs-CZ" sz="1800" dirty="0" err="1"/>
              <a:t>the</a:t>
            </a:r>
            <a:r>
              <a:rPr lang="cs-CZ" sz="1800" dirty="0"/>
              <a:t> study program</a:t>
            </a:r>
          </a:p>
          <a:p>
            <a:r>
              <a:rPr lang="cs-CZ" sz="1800" b="1" dirty="0" err="1"/>
              <a:t>Aim</a:t>
            </a:r>
            <a:r>
              <a:rPr lang="cs-CZ" sz="1800" b="1" dirty="0"/>
              <a:t>: </a:t>
            </a:r>
            <a:r>
              <a:rPr lang="cs-CZ" sz="1800" dirty="0"/>
              <a:t>To </a:t>
            </a:r>
            <a:r>
              <a:rPr lang="cs-CZ" sz="1800" dirty="0" err="1"/>
              <a:t>formulate</a:t>
            </a:r>
            <a:r>
              <a:rPr lang="cs-CZ" sz="1800" dirty="0"/>
              <a:t> </a:t>
            </a:r>
            <a:r>
              <a:rPr lang="cs-CZ" sz="1800" dirty="0" err="1"/>
              <a:t>learning</a:t>
            </a:r>
            <a:r>
              <a:rPr lang="cs-CZ" sz="1800" dirty="0"/>
              <a:t> </a:t>
            </a:r>
            <a:r>
              <a:rPr lang="cs-CZ" sz="1800" dirty="0" err="1"/>
              <a:t>outcomes</a:t>
            </a:r>
            <a:r>
              <a:rPr lang="cs-CZ" sz="1800" dirty="0"/>
              <a:t> for </a:t>
            </a:r>
            <a:r>
              <a:rPr lang="cs-CZ" sz="1800" dirty="0" err="1"/>
              <a:t>the</a:t>
            </a:r>
            <a:r>
              <a:rPr lang="cs-CZ" sz="1800" dirty="0"/>
              <a:t> </a:t>
            </a:r>
            <a:r>
              <a:rPr lang="cs-CZ" sz="1800" dirty="0" err="1"/>
              <a:t>addiction</a:t>
            </a:r>
            <a:r>
              <a:rPr lang="cs-CZ" sz="1800" dirty="0"/>
              <a:t> study program</a:t>
            </a:r>
          </a:p>
          <a:p>
            <a:r>
              <a:rPr lang="cs-CZ" sz="1800" b="1" dirty="0" err="1"/>
              <a:t>Methods</a:t>
            </a:r>
            <a:r>
              <a:rPr lang="cs-CZ" sz="1800" b="1" dirty="0"/>
              <a:t>: </a:t>
            </a:r>
            <a:r>
              <a:rPr lang="cs-CZ" sz="1800" dirty="0" err="1"/>
              <a:t>Content</a:t>
            </a:r>
            <a:r>
              <a:rPr lang="cs-CZ" sz="1800" dirty="0"/>
              <a:t> </a:t>
            </a:r>
            <a:r>
              <a:rPr lang="cs-CZ" sz="1800" dirty="0" err="1"/>
              <a:t>analysis</a:t>
            </a:r>
            <a:r>
              <a:rPr lang="cs-CZ" sz="1800" dirty="0"/>
              <a:t> of </a:t>
            </a:r>
            <a:r>
              <a:rPr lang="cs-CZ" sz="1800" dirty="0" err="1"/>
              <a:t>available</a:t>
            </a:r>
            <a:r>
              <a:rPr lang="cs-CZ" sz="1800" dirty="0"/>
              <a:t> </a:t>
            </a:r>
            <a:r>
              <a:rPr lang="cs-CZ" sz="1800" dirty="0" err="1"/>
              <a:t>resources</a:t>
            </a:r>
            <a:endParaRPr lang="cs-CZ" sz="1800" dirty="0"/>
          </a:p>
          <a:p>
            <a:r>
              <a:rPr lang="cs-CZ" sz="1800" b="1" dirty="0" err="1"/>
              <a:t>Results</a:t>
            </a:r>
            <a:r>
              <a:rPr lang="cs-CZ" sz="1800" b="1" dirty="0"/>
              <a:t>: </a:t>
            </a:r>
            <a:r>
              <a:rPr lang="cs-CZ" sz="1800" dirty="0"/>
              <a:t>Due to </a:t>
            </a:r>
            <a:r>
              <a:rPr lang="cs-CZ" sz="1800" dirty="0" err="1"/>
              <a:t>the</a:t>
            </a:r>
            <a:r>
              <a:rPr lang="cs-CZ" sz="1800" dirty="0"/>
              <a:t> </a:t>
            </a:r>
            <a:r>
              <a:rPr lang="cs-CZ" sz="1800" dirty="0" err="1"/>
              <a:t>programs</a:t>
            </a:r>
            <a:r>
              <a:rPr lang="cs-CZ" sz="1800" dirty="0"/>
              <a:t> </a:t>
            </a:r>
            <a:r>
              <a:rPr lang="cs-CZ" sz="1800" dirty="0" err="1"/>
              <a:t>characteristics</a:t>
            </a:r>
            <a:r>
              <a:rPr lang="cs-CZ" sz="1800" dirty="0"/>
              <a:t>, 9 </a:t>
            </a:r>
            <a:r>
              <a:rPr lang="cs-CZ" sz="1800" dirty="0" err="1"/>
              <a:t>areas</a:t>
            </a:r>
            <a:r>
              <a:rPr lang="cs-CZ" sz="1800" dirty="0"/>
              <a:t> </a:t>
            </a:r>
            <a:r>
              <a:rPr lang="cs-CZ" sz="1800" dirty="0" err="1"/>
              <a:t>were</a:t>
            </a:r>
            <a:r>
              <a:rPr lang="cs-CZ" sz="1800" dirty="0"/>
              <a:t> </a:t>
            </a:r>
            <a:r>
              <a:rPr lang="cs-CZ" sz="1800" dirty="0" err="1"/>
              <a:t>identifies</a:t>
            </a:r>
            <a:r>
              <a:rPr lang="cs-CZ" sz="1800" dirty="0"/>
              <a:t> and </a:t>
            </a:r>
            <a:r>
              <a:rPr lang="cs-CZ" sz="1800" dirty="0" err="1"/>
              <a:t>formulated</a:t>
            </a:r>
            <a:r>
              <a:rPr lang="cs-CZ" sz="1800" dirty="0"/>
              <a:t> </a:t>
            </a:r>
            <a:r>
              <a:rPr lang="cs-CZ" sz="1800" dirty="0" err="1"/>
              <a:t>into</a:t>
            </a:r>
            <a:r>
              <a:rPr lang="cs-CZ" sz="1800" dirty="0"/>
              <a:t> learning </a:t>
            </a:r>
            <a:r>
              <a:rPr lang="cs-CZ" sz="1800" dirty="0" err="1"/>
              <a:t>outcomes</a:t>
            </a:r>
            <a:r>
              <a:rPr lang="cs-CZ" sz="1800" dirty="0"/>
              <a:t>. </a:t>
            </a:r>
            <a:r>
              <a:rPr lang="cs-CZ" sz="1800" dirty="0" err="1"/>
              <a:t>Each</a:t>
            </a:r>
            <a:r>
              <a:rPr lang="cs-CZ" sz="1800" dirty="0"/>
              <a:t> area has </a:t>
            </a:r>
            <a:r>
              <a:rPr lang="cs-CZ" sz="1800" dirty="0" err="1"/>
              <a:t>seperately</a:t>
            </a:r>
            <a:r>
              <a:rPr lang="cs-CZ" sz="1800" dirty="0"/>
              <a:t> </a:t>
            </a:r>
            <a:r>
              <a:rPr lang="cs-CZ" sz="1800" dirty="0" err="1"/>
              <a:t>formulated</a:t>
            </a:r>
            <a:r>
              <a:rPr lang="cs-CZ" sz="1800" dirty="0"/>
              <a:t> </a:t>
            </a:r>
            <a:r>
              <a:rPr lang="cs-CZ" sz="1800" dirty="0" err="1"/>
              <a:t>knowledge</a:t>
            </a:r>
            <a:r>
              <a:rPr lang="cs-CZ" sz="1800" dirty="0"/>
              <a:t> </a:t>
            </a:r>
            <a:r>
              <a:rPr lang="cs-CZ" sz="1800" dirty="0" err="1"/>
              <a:t>and</a:t>
            </a:r>
            <a:r>
              <a:rPr lang="cs-CZ" sz="1800" dirty="0"/>
              <a:t> </a:t>
            </a:r>
            <a:r>
              <a:rPr lang="cs-CZ" sz="1800" dirty="0" err="1"/>
              <a:t>skills</a:t>
            </a:r>
            <a:r>
              <a:rPr lang="cs-CZ" sz="1800" dirty="0"/>
              <a:t> </a:t>
            </a:r>
            <a:r>
              <a:rPr lang="cs-CZ" sz="1800" dirty="0" err="1"/>
              <a:t>gained</a:t>
            </a:r>
            <a:r>
              <a:rPr lang="cs-CZ" sz="1800" dirty="0"/>
              <a:t> </a:t>
            </a:r>
            <a:r>
              <a:rPr lang="cs-CZ" sz="1800" dirty="0" err="1"/>
              <a:t>after</a:t>
            </a:r>
            <a:r>
              <a:rPr lang="cs-CZ" sz="1800" dirty="0"/>
              <a:t> </a:t>
            </a:r>
            <a:r>
              <a:rPr lang="cs-CZ" sz="1800" dirty="0" err="1"/>
              <a:t>graduating</a:t>
            </a:r>
            <a:r>
              <a:rPr lang="cs-CZ" sz="1800" dirty="0"/>
              <a:t>.</a:t>
            </a:r>
            <a:endParaRPr lang="cs-CZ" sz="1800" b="1" dirty="0"/>
          </a:p>
          <a:p>
            <a:r>
              <a:rPr lang="cs-CZ" sz="1800" b="1" dirty="0" err="1"/>
              <a:t>Conclusion</a:t>
            </a:r>
            <a:r>
              <a:rPr lang="cs-CZ" sz="1800" b="1" dirty="0"/>
              <a:t>: </a:t>
            </a:r>
            <a:r>
              <a:rPr lang="cs-CZ" sz="1800" dirty="0" err="1"/>
              <a:t>Learning</a:t>
            </a:r>
            <a:r>
              <a:rPr lang="cs-CZ" sz="1800" dirty="0"/>
              <a:t> </a:t>
            </a:r>
            <a:r>
              <a:rPr lang="cs-CZ" sz="1800" dirty="0" err="1"/>
              <a:t>outcomes</a:t>
            </a:r>
            <a:r>
              <a:rPr lang="cs-CZ" sz="1800" dirty="0"/>
              <a:t> </a:t>
            </a:r>
            <a:r>
              <a:rPr lang="cs-CZ" sz="1800" dirty="0" err="1"/>
              <a:t>were</a:t>
            </a:r>
            <a:r>
              <a:rPr lang="cs-CZ" sz="1800" dirty="0"/>
              <a:t> </a:t>
            </a:r>
            <a:r>
              <a:rPr lang="cs-CZ" sz="1800" dirty="0" err="1"/>
              <a:t>formulated</a:t>
            </a:r>
            <a:r>
              <a:rPr lang="cs-CZ" sz="1800" dirty="0"/>
              <a:t> </a:t>
            </a:r>
            <a:r>
              <a:rPr lang="cs-CZ" sz="1800" dirty="0" err="1"/>
              <a:t>and</a:t>
            </a:r>
            <a:r>
              <a:rPr lang="cs-CZ" sz="1800" dirty="0"/>
              <a:t> </a:t>
            </a:r>
            <a:r>
              <a:rPr lang="cs-CZ" sz="1800" dirty="0" err="1"/>
              <a:t>areas</a:t>
            </a:r>
            <a:r>
              <a:rPr lang="cs-CZ" sz="1800" dirty="0"/>
              <a:t> </a:t>
            </a:r>
            <a:r>
              <a:rPr lang="cs-CZ" sz="1800" dirty="0" err="1"/>
              <a:t>were</a:t>
            </a:r>
            <a:r>
              <a:rPr lang="cs-CZ" sz="1800" dirty="0"/>
              <a:t> </a:t>
            </a:r>
            <a:r>
              <a:rPr lang="cs-CZ" sz="1800" dirty="0" err="1"/>
              <a:t>identified</a:t>
            </a:r>
            <a:r>
              <a:rPr lang="cs-CZ" sz="1800" dirty="0"/>
              <a:t> </a:t>
            </a:r>
            <a:r>
              <a:rPr lang="cs-CZ" sz="1800" dirty="0" err="1"/>
              <a:t>missing</a:t>
            </a:r>
            <a:r>
              <a:rPr lang="cs-CZ" sz="1800" dirty="0"/>
              <a:t>. </a:t>
            </a:r>
            <a:r>
              <a:rPr lang="cs-CZ" sz="1800" dirty="0" err="1"/>
              <a:t>There</a:t>
            </a:r>
            <a:r>
              <a:rPr lang="cs-CZ" sz="1800" dirty="0"/>
              <a:t> </a:t>
            </a:r>
            <a:r>
              <a:rPr lang="cs-CZ" sz="1800" dirty="0" err="1"/>
              <a:t>is</a:t>
            </a:r>
            <a:r>
              <a:rPr lang="cs-CZ" sz="1800" dirty="0"/>
              <a:t> a </a:t>
            </a:r>
            <a:r>
              <a:rPr lang="cs-CZ" sz="1800" dirty="0" err="1"/>
              <a:t>need</a:t>
            </a:r>
            <a:r>
              <a:rPr lang="cs-CZ" sz="1800" dirty="0"/>
              <a:t> to </a:t>
            </a:r>
            <a:r>
              <a:rPr lang="cs-CZ" sz="1800" dirty="0" err="1"/>
              <a:t>discuss</a:t>
            </a:r>
            <a:r>
              <a:rPr lang="cs-CZ" sz="1800" dirty="0"/>
              <a:t> </a:t>
            </a:r>
            <a:r>
              <a:rPr lang="cs-CZ" sz="1800" dirty="0" err="1"/>
              <a:t>and</a:t>
            </a:r>
            <a:r>
              <a:rPr lang="cs-CZ" sz="1800" dirty="0"/>
              <a:t> </a:t>
            </a:r>
            <a:r>
              <a:rPr lang="cs-CZ" sz="1800" dirty="0" err="1"/>
              <a:t>continue</a:t>
            </a:r>
            <a:r>
              <a:rPr lang="cs-CZ" sz="1800" dirty="0"/>
              <a:t> in </a:t>
            </a:r>
            <a:r>
              <a:rPr lang="cs-CZ" sz="1800" dirty="0" err="1"/>
              <a:t>the</a:t>
            </a:r>
            <a:r>
              <a:rPr lang="cs-CZ" sz="1800" dirty="0"/>
              <a:t> </a:t>
            </a:r>
            <a:r>
              <a:rPr lang="cs-CZ" sz="1800" dirty="0" err="1"/>
              <a:t>process</a:t>
            </a:r>
            <a:r>
              <a:rPr lang="cs-CZ" sz="1800" dirty="0"/>
              <a:t>.</a:t>
            </a:r>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US" dirty="0"/>
              <a:t>Analysis of the study program</a:t>
            </a:r>
            <a:r>
              <a:rPr lang="cs-CZ" dirty="0"/>
              <a:t> – </a:t>
            </a:r>
            <a:r>
              <a:rPr lang="cs-CZ" dirty="0" err="1"/>
              <a:t>example</a:t>
            </a:r>
            <a:r>
              <a:rPr lang="cs-CZ" dirty="0"/>
              <a:t> of </a:t>
            </a:r>
            <a:r>
              <a:rPr lang="cs-CZ" dirty="0" err="1"/>
              <a:t>the</a:t>
            </a:r>
            <a:r>
              <a:rPr lang="cs-CZ" dirty="0"/>
              <a:t> LO</a:t>
            </a:r>
          </a:p>
        </p:txBody>
      </p:sp>
      <p:sp>
        <p:nvSpPr>
          <p:cNvPr id="3" name="Zástupný symbol pro text 2"/>
          <p:cNvSpPr>
            <a:spLocks noGrp="1"/>
          </p:cNvSpPr>
          <p:nvPr>
            <p:ph type="body" idx="1"/>
          </p:nvPr>
        </p:nvSpPr>
        <p:spPr>
          <a:xfrm>
            <a:off x="549600" y="915566"/>
            <a:ext cx="7497000" cy="3600400"/>
          </a:xfrm>
        </p:spPr>
        <p:txBody>
          <a:bodyPr/>
          <a:lstStyle/>
          <a:p>
            <a:r>
              <a:rPr lang="cs-CZ" sz="1400" dirty="0"/>
              <a:t>T</a:t>
            </a:r>
            <a:r>
              <a:rPr lang="en-US" sz="1400" dirty="0"/>
              <a:t>en main areas were identified</a:t>
            </a:r>
            <a:r>
              <a:rPr lang="cs-CZ" sz="1400" dirty="0"/>
              <a:t>: </a:t>
            </a:r>
            <a:r>
              <a:rPr lang="en-US" sz="1400" dirty="0"/>
              <a:t>health care,</a:t>
            </a:r>
            <a:r>
              <a:rPr lang="cs-CZ" sz="1400" dirty="0"/>
              <a:t> </a:t>
            </a:r>
            <a:r>
              <a:rPr lang="en-US" sz="1400" dirty="0"/>
              <a:t>research,</a:t>
            </a:r>
            <a:r>
              <a:rPr lang="cs-CZ" sz="1400" dirty="0"/>
              <a:t> </a:t>
            </a:r>
            <a:r>
              <a:rPr lang="en-US" sz="1400" dirty="0"/>
              <a:t>addiction specialization,</a:t>
            </a:r>
            <a:r>
              <a:rPr lang="cs-CZ" sz="1400" dirty="0"/>
              <a:t> </a:t>
            </a:r>
            <a:r>
              <a:rPr lang="en-US" sz="1400" dirty="0"/>
              <a:t>special target groups in </a:t>
            </a:r>
            <a:r>
              <a:rPr lang="en-US" sz="1400" dirty="0" err="1"/>
              <a:t>addictology</a:t>
            </a:r>
            <a:r>
              <a:rPr lang="en-US" sz="1400" dirty="0"/>
              <a:t>,</a:t>
            </a:r>
            <a:r>
              <a:rPr lang="cs-CZ" sz="1400" dirty="0"/>
              <a:t> </a:t>
            </a:r>
            <a:r>
              <a:rPr lang="en-US" sz="1400" dirty="0"/>
              <a:t>law</a:t>
            </a:r>
            <a:r>
              <a:rPr lang="cs-CZ" sz="1400" dirty="0"/>
              <a:t>, </a:t>
            </a:r>
            <a:r>
              <a:rPr lang="en-US" sz="1400" dirty="0"/>
              <a:t>social-psychology,</a:t>
            </a:r>
            <a:r>
              <a:rPr lang="cs-CZ" sz="1400" dirty="0"/>
              <a:t> </a:t>
            </a:r>
            <a:r>
              <a:rPr lang="en-US" sz="1400" dirty="0"/>
              <a:t>medicine and nursing, counseling and therapeutic skills,</a:t>
            </a:r>
            <a:r>
              <a:rPr lang="cs-CZ" sz="1400" dirty="0"/>
              <a:t> m</a:t>
            </a:r>
            <a:r>
              <a:rPr lang="en-US" sz="1400" dirty="0" err="1"/>
              <a:t>anagement</a:t>
            </a:r>
            <a:r>
              <a:rPr lang="cs-CZ" sz="1400" dirty="0"/>
              <a:t>.</a:t>
            </a:r>
          </a:p>
          <a:p>
            <a:r>
              <a:rPr lang="en-US" sz="1600" b="1" i="1" dirty="0"/>
              <a:t>Medicine and Nursing</a:t>
            </a:r>
            <a:endParaRPr lang="cs-CZ" sz="1600" dirty="0"/>
          </a:p>
          <a:p>
            <a:pPr lvl="1"/>
            <a:r>
              <a:rPr lang="en-US" sz="1050" dirty="0"/>
              <a:t>The student has knowledge and skills in the fields of psychiatry, pediatrics, neuroscience and clinical toxicology. He is able to use diagnostic classification manuals, understands the functioning of the human nervous system and can describe the effects of psychotherapy in relation to it. He independently performs selected nursing activities, particularly in the area of ​​drug testing and related counseling.</a:t>
            </a:r>
            <a:endParaRPr lang="cs-CZ" sz="1050" dirty="0"/>
          </a:p>
          <a:p>
            <a:r>
              <a:rPr lang="en-US" sz="1400" b="1" i="1" dirty="0"/>
              <a:t>Knowledge:  </a:t>
            </a:r>
            <a:r>
              <a:rPr lang="en-US" sz="1400" dirty="0"/>
              <a:t>ability to explain and characterize the importance of diagnostic manuals and categories of diagnosis and to identify and characterize major groups of psychological disorders with regard to diagnostic manuals (ICD 10, DSM IV), more specifically, groups of disorders caused by the use of addictive substances</a:t>
            </a:r>
            <a:endParaRPr lang="cs-CZ" sz="1400" dirty="0"/>
          </a:p>
          <a:p>
            <a:r>
              <a:rPr lang="en-US" sz="1400" b="1" i="1" dirty="0"/>
              <a:t>Skill:</a:t>
            </a:r>
            <a:r>
              <a:rPr lang="en-US" sz="1400" b="1" dirty="0"/>
              <a:t>  </a:t>
            </a:r>
            <a:r>
              <a:rPr lang="en-US" sz="1400" dirty="0"/>
              <a:t>ability to recognize and describe a possible psychiatric illness in a patient and to argue for appropriate interventions</a:t>
            </a:r>
            <a:endParaRPr lang="cs-CZ" sz="3600" dirty="0"/>
          </a:p>
          <a:p>
            <a:pPr lvl="1"/>
            <a:endParaRPr lang="cs-CZ" sz="1400" dirty="0"/>
          </a:p>
          <a:p>
            <a:endParaRPr lang="cs-CZ" sz="1400" dirty="0"/>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cs-CZ" dirty="0"/>
              <a:t>2. </a:t>
            </a:r>
            <a:r>
              <a:rPr lang="en-US" dirty="0"/>
              <a:t>Reconstructing the study program with UPC implementation</a:t>
            </a:r>
            <a:br>
              <a:rPr lang="en-US" dirty="0"/>
            </a:br>
            <a:endParaRPr lang="cs-CZ" dirty="0"/>
          </a:p>
        </p:txBody>
      </p:sp>
      <p:sp>
        <p:nvSpPr>
          <p:cNvPr id="3" name="Zástupný symbol pro text 2"/>
          <p:cNvSpPr>
            <a:spLocks noGrp="1"/>
          </p:cNvSpPr>
          <p:nvPr>
            <p:ph type="body" idx="1"/>
          </p:nvPr>
        </p:nvSpPr>
        <p:spPr/>
        <p:txBody>
          <a:bodyPr/>
          <a:lstStyle/>
          <a:p>
            <a:r>
              <a:rPr lang="cs-CZ" sz="1600" b="1" dirty="0"/>
              <a:t>Background: </a:t>
            </a:r>
            <a:r>
              <a:rPr lang="cs-CZ" sz="1600" dirty="0" err="1"/>
              <a:t>Need</a:t>
            </a:r>
            <a:r>
              <a:rPr lang="cs-CZ" sz="1600" dirty="0"/>
              <a:t> to </a:t>
            </a:r>
            <a:r>
              <a:rPr lang="cs-CZ" sz="1600" dirty="0" err="1"/>
              <a:t>increase</a:t>
            </a:r>
            <a:r>
              <a:rPr lang="cs-CZ" sz="1600" dirty="0"/>
              <a:t> </a:t>
            </a:r>
            <a:r>
              <a:rPr lang="cs-CZ" sz="1600" dirty="0" err="1"/>
              <a:t>the</a:t>
            </a:r>
            <a:r>
              <a:rPr lang="cs-CZ" sz="1600" dirty="0"/>
              <a:t> </a:t>
            </a:r>
            <a:r>
              <a:rPr lang="cs-CZ" sz="1600" dirty="0" err="1"/>
              <a:t>number</a:t>
            </a:r>
            <a:r>
              <a:rPr lang="cs-CZ" sz="1600" dirty="0"/>
              <a:t> </a:t>
            </a:r>
            <a:r>
              <a:rPr lang="cs-CZ" sz="1600" dirty="0" err="1"/>
              <a:t>of</a:t>
            </a:r>
            <a:r>
              <a:rPr lang="cs-CZ" sz="1600" dirty="0"/>
              <a:t> </a:t>
            </a:r>
            <a:r>
              <a:rPr lang="cs-CZ" sz="1600" dirty="0" err="1"/>
              <a:t>prevention</a:t>
            </a:r>
            <a:r>
              <a:rPr lang="cs-CZ" sz="1600" dirty="0"/>
              <a:t> </a:t>
            </a:r>
            <a:r>
              <a:rPr lang="cs-CZ" sz="1600" dirty="0" err="1"/>
              <a:t>courses</a:t>
            </a:r>
            <a:r>
              <a:rPr lang="cs-CZ" sz="1600" dirty="0"/>
              <a:t> and to </a:t>
            </a:r>
            <a:r>
              <a:rPr lang="cs-CZ" sz="1600" dirty="0" err="1"/>
              <a:t>broaden</a:t>
            </a:r>
            <a:r>
              <a:rPr lang="cs-CZ" sz="1600" dirty="0"/>
              <a:t> </a:t>
            </a:r>
            <a:r>
              <a:rPr lang="cs-CZ" sz="1600" dirty="0" err="1"/>
              <a:t>the</a:t>
            </a:r>
            <a:r>
              <a:rPr lang="cs-CZ" sz="1600" dirty="0"/>
              <a:t> </a:t>
            </a:r>
            <a:r>
              <a:rPr lang="cs-CZ" sz="1600" dirty="0" err="1"/>
              <a:t>prevention</a:t>
            </a:r>
            <a:r>
              <a:rPr lang="cs-CZ" sz="1600" dirty="0"/>
              <a:t> learning </a:t>
            </a:r>
            <a:r>
              <a:rPr lang="cs-CZ" sz="1600" dirty="0" err="1"/>
              <a:t>outcomes</a:t>
            </a:r>
            <a:endParaRPr lang="cs-CZ" sz="1600" dirty="0"/>
          </a:p>
          <a:p>
            <a:r>
              <a:rPr lang="cs-CZ" sz="1600" b="1" dirty="0" err="1"/>
              <a:t>Aim</a:t>
            </a:r>
            <a:r>
              <a:rPr lang="cs-CZ" sz="1600" b="1" dirty="0"/>
              <a:t>: </a:t>
            </a:r>
            <a:r>
              <a:rPr lang="cs-CZ" sz="1600" dirty="0"/>
              <a:t>To </a:t>
            </a:r>
            <a:r>
              <a:rPr lang="cs-CZ" sz="1600" dirty="0" err="1"/>
              <a:t>formulate</a:t>
            </a:r>
            <a:r>
              <a:rPr lang="cs-CZ" sz="1600" dirty="0"/>
              <a:t> </a:t>
            </a:r>
            <a:r>
              <a:rPr lang="cs-CZ" sz="1600" dirty="0" err="1"/>
              <a:t>prevention</a:t>
            </a:r>
            <a:r>
              <a:rPr lang="cs-CZ" sz="1600" dirty="0"/>
              <a:t> learning </a:t>
            </a:r>
            <a:r>
              <a:rPr lang="cs-CZ" sz="1600" dirty="0" err="1"/>
              <a:t>outcomes</a:t>
            </a:r>
            <a:r>
              <a:rPr lang="cs-CZ" sz="1600" dirty="0"/>
              <a:t> </a:t>
            </a:r>
            <a:r>
              <a:rPr lang="cs-CZ" sz="1600" dirty="0" err="1"/>
              <a:t>for</a:t>
            </a:r>
            <a:r>
              <a:rPr lang="cs-CZ" sz="1600" dirty="0"/>
              <a:t> </a:t>
            </a:r>
            <a:r>
              <a:rPr lang="cs-CZ" sz="1600" dirty="0" err="1"/>
              <a:t>the</a:t>
            </a:r>
            <a:r>
              <a:rPr lang="cs-CZ" sz="1600" dirty="0"/>
              <a:t> </a:t>
            </a:r>
            <a:r>
              <a:rPr lang="cs-CZ" sz="1600" dirty="0" err="1"/>
              <a:t>addiction</a:t>
            </a:r>
            <a:r>
              <a:rPr lang="cs-CZ" sz="1600" dirty="0"/>
              <a:t> study program</a:t>
            </a:r>
          </a:p>
          <a:p>
            <a:r>
              <a:rPr lang="cs-CZ" sz="1600" b="1" dirty="0" err="1"/>
              <a:t>Methods</a:t>
            </a:r>
            <a:r>
              <a:rPr lang="cs-CZ" sz="1600" b="1" dirty="0"/>
              <a:t>: </a:t>
            </a:r>
            <a:r>
              <a:rPr lang="cs-CZ" sz="1600" dirty="0" err="1"/>
              <a:t>Content</a:t>
            </a:r>
            <a:r>
              <a:rPr lang="cs-CZ" sz="1600" dirty="0"/>
              <a:t> </a:t>
            </a:r>
            <a:r>
              <a:rPr lang="cs-CZ" sz="1600" dirty="0" err="1"/>
              <a:t>analysis</a:t>
            </a:r>
            <a:r>
              <a:rPr lang="cs-CZ" sz="1600" dirty="0"/>
              <a:t> </a:t>
            </a:r>
            <a:r>
              <a:rPr lang="cs-CZ" sz="1600" dirty="0" err="1"/>
              <a:t>of</a:t>
            </a:r>
            <a:r>
              <a:rPr lang="cs-CZ" sz="1600" dirty="0"/>
              <a:t> </a:t>
            </a:r>
            <a:r>
              <a:rPr lang="cs-CZ" sz="1600" dirty="0" err="1"/>
              <a:t>available</a:t>
            </a:r>
            <a:r>
              <a:rPr lang="cs-CZ" sz="1600" dirty="0"/>
              <a:t> </a:t>
            </a:r>
            <a:r>
              <a:rPr lang="cs-CZ" sz="1600" dirty="0" err="1"/>
              <a:t>resources</a:t>
            </a:r>
            <a:r>
              <a:rPr lang="cs-CZ" sz="1600" dirty="0"/>
              <a:t>, </a:t>
            </a:r>
            <a:r>
              <a:rPr lang="cs-CZ" sz="1600" dirty="0" err="1"/>
              <a:t>implementation</a:t>
            </a:r>
            <a:r>
              <a:rPr lang="cs-CZ" sz="1600" dirty="0"/>
              <a:t> </a:t>
            </a:r>
            <a:r>
              <a:rPr lang="cs-CZ" sz="1600" dirty="0" err="1"/>
              <a:t>of</a:t>
            </a:r>
            <a:r>
              <a:rPr lang="cs-CZ" sz="1600" dirty="0"/>
              <a:t> UPC</a:t>
            </a:r>
          </a:p>
          <a:p>
            <a:r>
              <a:rPr lang="cs-CZ" sz="1600" b="1" dirty="0" err="1"/>
              <a:t>Results</a:t>
            </a:r>
            <a:r>
              <a:rPr lang="cs-CZ" sz="1600" b="1" dirty="0"/>
              <a:t>: </a:t>
            </a:r>
            <a:r>
              <a:rPr lang="cs-CZ" sz="1600" dirty="0" err="1"/>
              <a:t>Definition</a:t>
            </a:r>
            <a:r>
              <a:rPr lang="cs-CZ" sz="1600" dirty="0"/>
              <a:t> </a:t>
            </a:r>
            <a:r>
              <a:rPr lang="cs-CZ" sz="1600" dirty="0" err="1"/>
              <a:t>of</a:t>
            </a:r>
            <a:r>
              <a:rPr lang="cs-CZ" sz="1600" dirty="0"/>
              <a:t> </a:t>
            </a:r>
            <a:r>
              <a:rPr lang="cs-CZ" sz="1600" dirty="0" err="1"/>
              <a:t>prevention</a:t>
            </a:r>
            <a:r>
              <a:rPr lang="cs-CZ" sz="1600" dirty="0"/>
              <a:t> learning </a:t>
            </a:r>
            <a:r>
              <a:rPr lang="cs-CZ" sz="1600" dirty="0" err="1"/>
              <a:t>outcomes</a:t>
            </a:r>
            <a:endParaRPr lang="cs-CZ" sz="1600" b="1" dirty="0"/>
          </a:p>
          <a:p>
            <a:r>
              <a:rPr lang="cs-CZ" sz="1600" b="1" dirty="0" err="1"/>
              <a:t>Conclusion</a:t>
            </a:r>
            <a:r>
              <a:rPr lang="cs-CZ" sz="1600" b="1" dirty="0"/>
              <a:t>: </a:t>
            </a:r>
            <a:r>
              <a:rPr lang="cs-CZ" sz="1600" dirty="0" err="1"/>
              <a:t>Prevention</a:t>
            </a:r>
            <a:r>
              <a:rPr lang="cs-CZ" sz="1600" dirty="0"/>
              <a:t> learning </a:t>
            </a:r>
            <a:r>
              <a:rPr lang="cs-CZ" sz="1600" dirty="0" err="1"/>
              <a:t>outcomes</a:t>
            </a:r>
            <a:r>
              <a:rPr lang="cs-CZ" sz="1600" dirty="0"/>
              <a:t> </a:t>
            </a:r>
            <a:r>
              <a:rPr lang="cs-CZ" sz="1600" dirty="0" err="1"/>
              <a:t>were</a:t>
            </a:r>
            <a:r>
              <a:rPr lang="cs-CZ" sz="1600" dirty="0"/>
              <a:t> </a:t>
            </a:r>
            <a:r>
              <a:rPr lang="cs-CZ" sz="1600" dirty="0" err="1"/>
              <a:t>formulated</a:t>
            </a:r>
            <a:r>
              <a:rPr lang="cs-CZ" sz="1600" dirty="0"/>
              <a:t>. </a:t>
            </a:r>
            <a:r>
              <a:rPr lang="cs-CZ" sz="1600" dirty="0" err="1"/>
              <a:t>There</a:t>
            </a:r>
            <a:r>
              <a:rPr lang="cs-CZ" sz="1600" dirty="0"/>
              <a:t> </a:t>
            </a:r>
            <a:r>
              <a:rPr lang="cs-CZ" sz="1600" dirty="0" err="1"/>
              <a:t>is</a:t>
            </a:r>
            <a:r>
              <a:rPr lang="cs-CZ" sz="1600" dirty="0"/>
              <a:t> a </a:t>
            </a:r>
            <a:r>
              <a:rPr lang="cs-CZ" sz="1600" dirty="0" err="1"/>
              <a:t>need</a:t>
            </a:r>
            <a:r>
              <a:rPr lang="cs-CZ" sz="1600" dirty="0"/>
              <a:t> to </a:t>
            </a:r>
            <a:r>
              <a:rPr lang="cs-CZ" sz="1600" dirty="0" err="1"/>
              <a:t>discuss</a:t>
            </a:r>
            <a:r>
              <a:rPr lang="cs-CZ" sz="1600" dirty="0"/>
              <a:t> and </a:t>
            </a:r>
            <a:r>
              <a:rPr lang="cs-CZ" sz="1600" dirty="0" err="1"/>
              <a:t>continue</a:t>
            </a:r>
            <a:r>
              <a:rPr lang="cs-CZ" sz="1600" dirty="0"/>
              <a:t> in </a:t>
            </a:r>
            <a:r>
              <a:rPr lang="cs-CZ" sz="1600" dirty="0" err="1"/>
              <a:t>the</a:t>
            </a:r>
            <a:r>
              <a:rPr lang="cs-CZ" sz="1600" dirty="0"/>
              <a:t> proces </a:t>
            </a:r>
            <a:r>
              <a:rPr lang="cs-CZ" sz="1600" dirty="0" err="1"/>
              <a:t>due</a:t>
            </a:r>
            <a:r>
              <a:rPr lang="cs-CZ" sz="1600" dirty="0"/>
              <a:t> to </a:t>
            </a:r>
            <a:r>
              <a:rPr lang="cs-CZ" sz="1600" dirty="0" err="1"/>
              <a:t>teachers</a:t>
            </a:r>
            <a:r>
              <a:rPr lang="cs-CZ" sz="1600" dirty="0"/>
              <a:t> and </a:t>
            </a:r>
            <a:r>
              <a:rPr lang="cs-CZ" sz="1600" dirty="0" err="1"/>
              <a:t>their</a:t>
            </a:r>
            <a:r>
              <a:rPr lang="cs-CZ" sz="1600" dirty="0"/>
              <a:t> </a:t>
            </a:r>
            <a:r>
              <a:rPr lang="cs-CZ" sz="1600" dirty="0" err="1"/>
              <a:t>capacities</a:t>
            </a:r>
            <a:endParaRPr lang="cs-CZ" sz="1600" dirty="0"/>
          </a:p>
          <a:p>
            <a:endParaRPr lang="cs-CZ" sz="1600" dirty="0"/>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p>
            <a:pPr lvl="0"/>
            <a:r>
              <a:rPr lang="cs-CZ" dirty="0"/>
              <a:t>2. </a:t>
            </a:r>
            <a:r>
              <a:rPr lang="en-US" dirty="0"/>
              <a:t>Reconstructing the study program with UPC implementation</a:t>
            </a:r>
            <a:endParaRPr dirty="0"/>
          </a:p>
        </p:txBody>
      </p:sp>
      <p:sp>
        <p:nvSpPr>
          <p:cNvPr id="183" name="Google Shape;183;p21"/>
          <p:cNvSpPr txBox="1">
            <a:spLocks noGrp="1"/>
          </p:cNvSpPr>
          <p:nvPr>
            <p:ph type="body" idx="1"/>
          </p:nvPr>
        </p:nvSpPr>
        <p:spPr>
          <a:xfrm>
            <a:off x="547158" y="987574"/>
            <a:ext cx="3160746" cy="2914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cs-CZ" b="1" dirty="0"/>
              <a:t>BA </a:t>
            </a:r>
            <a:r>
              <a:rPr lang="cs-CZ" b="1" dirty="0" err="1"/>
              <a:t>prevention</a:t>
            </a:r>
            <a:r>
              <a:rPr lang="cs-CZ" b="1" dirty="0"/>
              <a:t> </a:t>
            </a:r>
            <a:r>
              <a:rPr lang="cs-CZ" b="1" dirty="0" err="1"/>
              <a:t>courses</a:t>
            </a:r>
            <a:endParaRPr b="1" dirty="0"/>
          </a:p>
        </p:txBody>
      </p:sp>
      <p:sp>
        <p:nvSpPr>
          <p:cNvPr id="184" name="Google Shape;184;p21"/>
          <p:cNvSpPr txBox="1">
            <a:spLocks noGrp="1"/>
          </p:cNvSpPr>
          <p:nvPr>
            <p:ph type="body" idx="2"/>
          </p:nvPr>
        </p:nvSpPr>
        <p:spPr>
          <a:xfrm>
            <a:off x="547158" y="1635646"/>
            <a:ext cx="3808818" cy="235717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cs-CZ" sz="1400" b="1" dirty="0" err="1"/>
              <a:t>Old</a:t>
            </a:r>
            <a:r>
              <a:rPr lang="cs-CZ" sz="1400" b="1" dirty="0"/>
              <a:t>:</a:t>
            </a:r>
          </a:p>
          <a:p>
            <a:pPr marL="285750" indent="-285750"/>
            <a:r>
              <a:rPr lang="cs-CZ" sz="1400" dirty="0" err="1"/>
              <a:t>Primary</a:t>
            </a:r>
            <a:r>
              <a:rPr lang="cs-CZ" sz="1400" dirty="0"/>
              <a:t> </a:t>
            </a:r>
            <a:r>
              <a:rPr lang="cs-CZ" sz="1400" dirty="0" err="1"/>
              <a:t>drug</a:t>
            </a:r>
            <a:r>
              <a:rPr lang="cs-CZ" sz="1400" dirty="0"/>
              <a:t> </a:t>
            </a:r>
            <a:r>
              <a:rPr lang="cs-CZ" sz="1400" dirty="0" err="1"/>
              <a:t>prevention</a:t>
            </a:r>
            <a:endParaRPr lang="cs-CZ" sz="1400" dirty="0"/>
          </a:p>
          <a:p>
            <a:pPr marL="285750" indent="-285750"/>
            <a:r>
              <a:rPr lang="cs-CZ" sz="1400" dirty="0" err="1"/>
              <a:t>Primary</a:t>
            </a:r>
            <a:r>
              <a:rPr lang="cs-CZ" sz="1400" dirty="0"/>
              <a:t> </a:t>
            </a:r>
            <a:r>
              <a:rPr lang="cs-CZ" sz="1400" dirty="0" err="1"/>
              <a:t>prevention</a:t>
            </a:r>
            <a:r>
              <a:rPr lang="cs-CZ" sz="1400" dirty="0"/>
              <a:t> </a:t>
            </a:r>
            <a:r>
              <a:rPr lang="cs-CZ" sz="1400" dirty="0" err="1"/>
              <a:t>programs</a:t>
            </a:r>
            <a:r>
              <a:rPr lang="cs-CZ" sz="1400" dirty="0"/>
              <a:t> in </a:t>
            </a:r>
            <a:r>
              <a:rPr lang="cs-CZ" sz="1400" dirty="0" err="1"/>
              <a:t>practice</a:t>
            </a:r>
            <a:endParaRPr sz="1400" dirty="0"/>
          </a:p>
        </p:txBody>
      </p:sp>
      <p:sp>
        <p:nvSpPr>
          <p:cNvPr id="185" name="Google Shape;185;p21"/>
          <p:cNvSpPr txBox="1">
            <a:spLocks noGrp="1"/>
          </p:cNvSpPr>
          <p:nvPr>
            <p:ph type="body" idx="3"/>
          </p:nvPr>
        </p:nvSpPr>
        <p:spPr>
          <a:xfrm>
            <a:off x="4427984" y="1639904"/>
            <a:ext cx="4248472" cy="24291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cs-CZ" sz="1400" b="1" dirty="0"/>
              <a:t>New:</a:t>
            </a:r>
          </a:p>
          <a:p>
            <a:r>
              <a:rPr lang="cs-CZ" sz="1400" dirty="0" err="1"/>
              <a:t>Introduction</a:t>
            </a:r>
            <a:r>
              <a:rPr lang="cs-CZ" sz="1400" dirty="0"/>
              <a:t> to </a:t>
            </a:r>
            <a:r>
              <a:rPr lang="cs-CZ" sz="1400" dirty="0" err="1"/>
              <a:t>prevention</a:t>
            </a:r>
            <a:r>
              <a:rPr lang="cs-CZ" sz="1400" dirty="0"/>
              <a:t> science </a:t>
            </a:r>
          </a:p>
          <a:p>
            <a:r>
              <a:rPr lang="cs-CZ" sz="1400" dirty="0" err="1"/>
              <a:t>School</a:t>
            </a:r>
            <a:r>
              <a:rPr lang="cs-CZ" sz="1400" dirty="0"/>
              <a:t> </a:t>
            </a:r>
            <a:r>
              <a:rPr lang="cs-CZ" sz="1400" dirty="0" err="1"/>
              <a:t>prevention</a:t>
            </a:r>
            <a:r>
              <a:rPr lang="cs-CZ" sz="1400" dirty="0"/>
              <a:t>	</a:t>
            </a:r>
          </a:p>
          <a:p>
            <a:r>
              <a:rPr lang="cs-CZ" sz="1400" dirty="0" err="1"/>
              <a:t>Prevention</a:t>
            </a:r>
            <a:r>
              <a:rPr lang="cs-CZ" sz="1400" dirty="0"/>
              <a:t> in </a:t>
            </a:r>
            <a:r>
              <a:rPr lang="cs-CZ" sz="1400" dirty="0" err="1"/>
              <a:t>family</a:t>
            </a:r>
            <a:r>
              <a:rPr lang="cs-CZ" sz="1400" dirty="0"/>
              <a:t> </a:t>
            </a:r>
            <a:r>
              <a:rPr lang="cs-CZ" sz="1400" dirty="0" err="1"/>
              <a:t>conext</a:t>
            </a:r>
            <a:r>
              <a:rPr lang="cs-CZ" sz="1400" dirty="0"/>
              <a:t>	</a:t>
            </a:r>
          </a:p>
          <a:p>
            <a:r>
              <a:rPr lang="cs-CZ" sz="1400" dirty="0" err="1"/>
              <a:t>Prevention</a:t>
            </a:r>
            <a:r>
              <a:rPr lang="cs-CZ" sz="1400" dirty="0"/>
              <a:t> in </a:t>
            </a:r>
            <a:r>
              <a:rPr lang="cs-CZ" sz="1400" dirty="0" err="1"/>
              <a:t>workplace</a:t>
            </a:r>
            <a:endParaRPr sz="1400" b="1" dirty="0"/>
          </a:p>
        </p:txBody>
      </p:sp>
      <p:sp>
        <p:nvSpPr>
          <p:cNvPr id="186" name="Google Shape;186;p21"/>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2" name="TextBox 1"/>
          <p:cNvSpPr txBox="1"/>
          <p:nvPr/>
        </p:nvSpPr>
        <p:spPr>
          <a:xfrm>
            <a:off x="521442" y="3075806"/>
            <a:ext cx="3832964" cy="1169551"/>
          </a:xfrm>
          <a:prstGeom prst="rect">
            <a:avLst/>
          </a:prstGeom>
          <a:noFill/>
          <a:ln>
            <a:solidFill>
              <a:schemeClr val="bg1"/>
            </a:solidFill>
          </a:ln>
        </p:spPr>
        <p:txBody>
          <a:bodyPr wrap="square" rtlCol="0">
            <a:spAutoFit/>
          </a:bodyPr>
          <a:lstStyle/>
          <a:p>
            <a:r>
              <a:rPr lang="cs-CZ" dirty="0" err="1">
                <a:solidFill>
                  <a:srgbClr val="FF3300"/>
                </a:solidFill>
              </a:rPr>
              <a:t>Prevention</a:t>
            </a:r>
            <a:r>
              <a:rPr lang="cs-CZ" dirty="0">
                <a:solidFill>
                  <a:srgbClr val="FF3300"/>
                </a:solidFill>
              </a:rPr>
              <a:t> LO </a:t>
            </a:r>
            <a:r>
              <a:rPr lang="cs-CZ" dirty="0" err="1">
                <a:solidFill>
                  <a:srgbClr val="FF3300"/>
                </a:solidFill>
              </a:rPr>
              <a:t>were</a:t>
            </a:r>
            <a:r>
              <a:rPr lang="cs-CZ" dirty="0">
                <a:solidFill>
                  <a:srgbClr val="FF3300"/>
                </a:solidFill>
              </a:rPr>
              <a:t> spread </a:t>
            </a:r>
            <a:r>
              <a:rPr lang="cs-CZ" dirty="0" err="1">
                <a:solidFill>
                  <a:srgbClr val="FF3300"/>
                </a:solidFill>
              </a:rPr>
              <a:t>into</a:t>
            </a:r>
            <a:r>
              <a:rPr lang="cs-CZ" dirty="0">
                <a:solidFill>
                  <a:srgbClr val="FF3300"/>
                </a:solidFill>
              </a:rPr>
              <a:t> many </a:t>
            </a:r>
            <a:r>
              <a:rPr lang="cs-CZ" dirty="0" err="1">
                <a:solidFill>
                  <a:srgbClr val="FF3300"/>
                </a:solidFill>
              </a:rPr>
              <a:t>other</a:t>
            </a:r>
            <a:r>
              <a:rPr lang="cs-CZ" dirty="0">
                <a:solidFill>
                  <a:srgbClr val="FF3300"/>
                </a:solidFill>
              </a:rPr>
              <a:t> </a:t>
            </a:r>
            <a:r>
              <a:rPr lang="cs-CZ" dirty="0" err="1">
                <a:solidFill>
                  <a:srgbClr val="FF3300"/>
                </a:solidFill>
              </a:rPr>
              <a:t>courses</a:t>
            </a:r>
            <a:r>
              <a:rPr lang="cs-CZ" dirty="0">
                <a:solidFill>
                  <a:srgbClr val="FF3300"/>
                </a:solidFill>
              </a:rPr>
              <a:t> (</a:t>
            </a:r>
            <a:r>
              <a:rPr lang="cs-CZ" dirty="0" err="1">
                <a:solidFill>
                  <a:srgbClr val="FF3300"/>
                </a:solidFill>
              </a:rPr>
              <a:t>Working</a:t>
            </a:r>
            <a:r>
              <a:rPr lang="cs-CZ" dirty="0">
                <a:solidFill>
                  <a:srgbClr val="FF3300"/>
                </a:solidFill>
              </a:rPr>
              <a:t> </a:t>
            </a:r>
            <a:r>
              <a:rPr lang="cs-CZ" dirty="0" err="1">
                <a:solidFill>
                  <a:srgbClr val="FF3300"/>
                </a:solidFill>
              </a:rPr>
              <a:t>with</a:t>
            </a:r>
            <a:r>
              <a:rPr lang="cs-CZ" dirty="0">
                <a:solidFill>
                  <a:srgbClr val="FF3300"/>
                </a:solidFill>
              </a:rPr>
              <a:t> </a:t>
            </a:r>
            <a:r>
              <a:rPr lang="cs-CZ" dirty="0" err="1">
                <a:solidFill>
                  <a:srgbClr val="FF3300"/>
                </a:solidFill>
              </a:rPr>
              <a:t>families</a:t>
            </a:r>
            <a:r>
              <a:rPr lang="cs-CZ" dirty="0">
                <a:solidFill>
                  <a:srgbClr val="FF3300"/>
                </a:solidFill>
              </a:rPr>
              <a:t>, </a:t>
            </a:r>
            <a:r>
              <a:rPr lang="cs-CZ" dirty="0" err="1">
                <a:solidFill>
                  <a:srgbClr val="FF3300"/>
                </a:solidFill>
              </a:rPr>
              <a:t>Harm</a:t>
            </a:r>
            <a:r>
              <a:rPr lang="cs-CZ" dirty="0">
                <a:solidFill>
                  <a:srgbClr val="FF3300"/>
                </a:solidFill>
              </a:rPr>
              <a:t> </a:t>
            </a:r>
            <a:r>
              <a:rPr lang="cs-CZ" dirty="0" err="1">
                <a:solidFill>
                  <a:srgbClr val="FF3300"/>
                </a:solidFill>
              </a:rPr>
              <a:t>reduction</a:t>
            </a:r>
            <a:r>
              <a:rPr lang="cs-CZ" dirty="0">
                <a:solidFill>
                  <a:srgbClr val="FF3300"/>
                </a:solidFill>
              </a:rPr>
              <a:t> </a:t>
            </a:r>
            <a:r>
              <a:rPr lang="cs-CZ" dirty="0" err="1">
                <a:solidFill>
                  <a:srgbClr val="FF3300"/>
                </a:solidFill>
              </a:rPr>
              <a:t>courses</a:t>
            </a:r>
            <a:r>
              <a:rPr lang="cs-CZ" dirty="0">
                <a:solidFill>
                  <a:srgbClr val="FF3300"/>
                </a:solidFill>
              </a:rPr>
              <a:t>, </a:t>
            </a:r>
            <a:r>
              <a:rPr lang="cs-CZ" dirty="0" err="1">
                <a:solidFill>
                  <a:srgbClr val="FF3300"/>
                </a:solidFill>
              </a:rPr>
              <a:t>Pediatrics</a:t>
            </a:r>
            <a:r>
              <a:rPr lang="cs-CZ" dirty="0">
                <a:solidFill>
                  <a:srgbClr val="FF3300"/>
                </a:solidFill>
              </a:rPr>
              <a:t>, Pedagogy,…) – a </a:t>
            </a:r>
            <a:r>
              <a:rPr lang="cs-CZ" dirty="0" err="1">
                <a:solidFill>
                  <a:srgbClr val="FF3300"/>
                </a:solidFill>
              </a:rPr>
              <a:t>new</a:t>
            </a:r>
            <a:r>
              <a:rPr lang="cs-CZ" dirty="0">
                <a:solidFill>
                  <a:srgbClr val="FF3300"/>
                </a:solidFill>
              </a:rPr>
              <a:t> </a:t>
            </a:r>
            <a:r>
              <a:rPr lang="cs-CZ" dirty="0" err="1">
                <a:solidFill>
                  <a:srgbClr val="FF3300"/>
                </a:solidFill>
              </a:rPr>
              <a:t>formulation</a:t>
            </a:r>
            <a:r>
              <a:rPr lang="cs-CZ" dirty="0">
                <a:solidFill>
                  <a:srgbClr val="FF3300"/>
                </a:solidFill>
              </a:rPr>
              <a:t> </a:t>
            </a:r>
            <a:r>
              <a:rPr lang="cs-CZ" dirty="0" err="1">
                <a:solidFill>
                  <a:srgbClr val="FF3300"/>
                </a:solidFill>
              </a:rPr>
              <a:t>enabled</a:t>
            </a:r>
            <a:r>
              <a:rPr lang="cs-CZ" dirty="0">
                <a:solidFill>
                  <a:srgbClr val="FF3300"/>
                </a:solidFill>
              </a:rPr>
              <a:t> to </a:t>
            </a:r>
            <a:r>
              <a:rPr lang="cs-CZ" dirty="0" err="1">
                <a:solidFill>
                  <a:srgbClr val="FF3300"/>
                </a:solidFill>
              </a:rPr>
              <a:t>strengthen</a:t>
            </a:r>
            <a:r>
              <a:rPr lang="cs-CZ" dirty="0">
                <a:solidFill>
                  <a:srgbClr val="FF3300"/>
                </a:solidFill>
              </a:rPr>
              <a:t> </a:t>
            </a:r>
            <a:r>
              <a:rPr lang="cs-CZ" dirty="0" err="1">
                <a:solidFill>
                  <a:srgbClr val="FF3300"/>
                </a:solidFill>
              </a:rPr>
              <a:t>the</a:t>
            </a:r>
            <a:r>
              <a:rPr lang="cs-CZ" dirty="0">
                <a:solidFill>
                  <a:srgbClr val="FF3300"/>
                </a:solidFill>
              </a:rPr>
              <a:t> </a:t>
            </a:r>
            <a:r>
              <a:rPr lang="cs-CZ" dirty="0" err="1">
                <a:solidFill>
                  <a:srgbClr val="FF3300"/>
                </a:solidFill>
              </a:rPr>
              <a:t>prevention</a:t>
            </a:r>
            <a:r>
              <a:rPr lang="cs-CZ" dirty="0">
                <a:solidFill>
                  <a:srgbClr val="FF3300"/>
                </a:solidFill>
              </a:rPr>
              <a:t> </a:t>
            </a:r>
            <a:r>
              <a:rPr lang="cs-CZ" dirty="0" err="1">
                <a:solidFill>
                  <a:srgbClr val="FF3300"/>
                </a:solidFill>
              </a:rPr>
              <a:t>branch</a:t>
            </a:r>
            <a:r>
              <a:rPr lang="cs-CZ" dirty="0">
                <a:solidFill>
                  <a:srgbClr val="FF3300"/>
                </a:solidFill>
              </a:rPr>
              <a:t>.</a:t>
            </a:r>
            <a:endParaRPr lang="en-US" dirty="0">
              <a:solidFill>
                <a:srgbClr val="FF3300"/>
              </a:solidFill>
            </a:endParaRPr>
          </a:p>
        </p:txBody>
      </p:sp>
    </p:spTree>
    <p:extLst>
      <p:ext uri="{BB962C8B-B14F-4D97-AF65-F5344CB8AC3E}">
        <p14:creationId xmlns:p14="http://schemas.microsoft.com/office/powerpoint/2010/main" val="44159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p>
            <a:pPr lvl="0"/>
            <a:r>
              <a:rPr lang="cs-CZ" dirty="0"/>
              <a:t>2. </a:t>
            </a:r>
            <a:r>
              <a:rPr lang="en-US" dirty="0"/>
              <a:t>Reconstructing the study program with UPC implementation</a:t>
            </a:r>
            <a:endParaRPr dirty="0"/>
          </a:p>
        </p:txBody>
      </p:sp>
      <p:sp>
        <p:nvSpPr>
          <p:cNvPr id="183" name="Google Shape;183;p21"/>
          <p:cNvSpPr txBox="1">
            <a:spLocks noGrp="1"/>
          </p:cNvSpPr>
          <p:nvPr>
            <p:ph type="body" idx="1"/>
          </p:nvPr>
        </p:nvSpPr>
        <p:spPr>
          <a:xfrm>
            <a:off x="547158" y="987574"/>
            <a:ext cx="3160746" cy="2914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cs-CZ" b="1" dirty="0"/>
              <a:t>MA </a:t>
            </a:r>
            <a:r>
              <a:rPr lang="cs-CZ" b="1" dirty="0" err="1"/>
              <a:t>prevention</a:t>
            </a:r>
            <a:r>
              <a:rPr lang="cs-CZ" b="1" dirty="0"/>
              <a:t> </a:t>
            </a:r>
            <a:r>
              <a:rPr lang="cs-CZ" b="1" dirty="0" err="1"/>
              <a:t>courses</a:t>
            </a:r>
            <a:endParaRPr b="1" dirty="0"/>
          </a:p>
        </p:txBody>
      </p:sp>
      <p:sp>
        <p:nvSpPr>
          <p:cNvPr id="184" name="Google Shape;184;p21"/>
          <p:cNvSpPr txBox="1">
            <a:spLocks noGrp="1"/>
          </p:cNvSpPr>
          <p:nvPr>
            <p:ph type="body" idx="2"/>
          </p:nvPr>
        </p:nvSpPr>
        <p:spPr>
          <a:xfrm>
            <a:off x="547158" y="1635646"/>
            <a:ext cx="3808818" cy="2357172"/>
          </a:xfrm>
          <a:prstGeom prst="rect">
            <a:avLst/>
          </a:prstGeom>
        </p:spPr>
        <p:txBody>
          <a:bodyPr spcFirstLastPara="1" wrap="square" lIns="91425" tIns="91425" rIns="91425" bIns="91425" anchor="t" anchorCtr="0">
            <a:noAutofit/>
          </a:bodyPr>
          <a:lstStyle/>
          <a:p>
            <a:pPr marL="114300" indent="0">
              <a:buNone/>
            </a:pPr>
            <a:r>
              <a:rPr lang="cs-CZ" sz="1400" b="1" dirty="0"/>
              <a:t>New</a:t>
            </a:r>
            <a:r>
              <a:rPr lang="cs-CZ" sz="1050" b="1" dirty="0"/>
              <a:t>:</a:t>
            </a:r>
            <a:endParaRPr lang="cs-CZ" sz="1200" dirty="0"/>
          </a:p>
          <a:p>
            <a:r>
              <a:rPr lang="cs-CZ" sz="1200" dirty="0" err="1"/>
              <a:t>Environmental</a:t>
            </a:r>
            <a:r>
              <a:rPr lang="cs-CZ" sz="1200" dirty="0"/>
              <a:t> </a:t>
            </a:r>
            <a:r>
              <a:rPr lang="cs-CZ" sz="1200" dirty="0" err="1"/>
              <a:t>iprevention</a:t>
            </a:r>
            <a:r>
              <a:rPr lang="cs-CZ" sz="1200" dirty="0"/>
              <a:t> and public </a:t>
            </a:r>
            <a:r>
              <a:rPr lang="cs-CZ" sz="1200" dirty="0" err="1"/>
              <a:t>health</a:t>
            </a:r>
            <a:r>
              <a:rPr lang="cs-CZ" sz="1200" dirty="0"/>
              <a:t> </a:t>
            </a:r>
            <a:r>
              <a:rPr lang="cs-CZ" sz="1200" dirty="0" err="1"/>
              <a:t>interventions</a:t>
            </a:r>
            <a:r>
              <a:rPr lang="cs-CZ" sz="1200" dirty="0"/>
              <a:t> 	</a:t>
            </a:r>
          </a:p>
          <a:p>
            <a:r>
              <a:rPr lang="cs-CZ" sz="1200" dirty="0"/>
              <a:t>Media and ICT </a:t>
            </a:r>
            <a:r>
              <a:rPr lang="cs-CZ" sz="1200" dirty="0" err="1"/>
              <a:t>prevention</a:t>
            </a:r>
            <a:r>
              <a:rPr lang="cs-CZ" sz="1200" dirty="0"/>
              <a:t> </a:t>
            </a:r>
          </a:p>
          <a:p>
            <a:r>
              <a:rPr lang="cs-CZ" sz="1200" dirty="0" err="1"/>
              <a:t>Community-based</a:t>
            </a:r>
            <a:r>
              <a:rPr lang="cs-CZ" sz="1200" dirty="0"/>
              <a:t> </a:t>
            </a:r>
            <a:r>
              <a:rPr lang="cs-CZ" sz="1200" dirty="0" err="1"/>
              <a:t>prevention</a:t>
            </a:r>
            <a:r>
              <a:rPr lang="cs-CZ" sz="1200" dirty="0"/>
              <a:t> and </a:t>
            </a:r>
            <a:r>
              <a:rPr lang="cs-CZ" sz="1200" dirty="0" err="1"/>
              <a:t>implementation</a:t>
            </a:r>
            <a:r>
              <a:rPr lang="cs-CZ" sz="1200" dirty="0"/>
              <a:t> </a:t>
            </a:r>
            <a:r>
              <a:rPr lang="cs-CZ" sz="1200" dirty="0" err="1"/>
              <a:t>systems</a:t>
            </a:r>
            <a:endParaRPr lang="cs-CZ" sz="1200" dirty="0"/>
          </a:p>
          <a:p>
            <a:r>
              <a:rPr lang="cs-CZ" sz="1200" dirty="0"/>
              <a:t>Monitoring and </a:t>
            </a:r>
            <a:r>
              <a:rPr lang="cs-CZ" sz="1200" dirty="0" err="1"/>
              <a:t>evaluation</a:t>
            </a:r>
            <a:r>
              <a:rPr lang="cs-CZ" sz="1200" dirty="0"/>
              <a:t> </a:t>
            </a:r>
            <a:r>
              <a:rPr lang="cs-CZ" sz="1200" dirty="0" err="1"/>
              <a:t>of</a:t>
            </a:r>
            <a:r>
              <a:rPr lang="cs-CZ" sz="1200" dirty="0"/>
              <a:t> </a:t>
            </a:r>
            <a:r>
              <a:rPr lang="cs-CZ" sz="1200" dirty="0" err="1"/>
              <a:t>prevention</a:t>
            </a:r>
            <a:r>
              <a:rPr lang="cs-CZ" sz="1200" dirty="0"/>
              <a:t> </a:t>
            </a:r>
            <a:r>
              <a:rPr lang="cs-CZ" sz="1200" dirty="0" err="1"/>
              <a:t>interventions</a:t>
            </a:r>
            <a:r>
              <a:rPr lang="cs-CZ" sz="1200" dirty="0"/>
              <a:t> and </a:t>
            </a:r>
            <a:r>
              <a:rPr lang="cs-CZ" sz="1200" dirty="0" err="1"/>
              <a:t>policies</a:t>
            </a:r>
            <a:endParaRPr lang="cs-CZ" sz="1050" b="1" dirty="0"/>
          </a:p>
        </p:txBody>
      </p:sp>
      <p:sp>
        <p:nvSpPr>
          <p:cNvPr id="185" name="Google Shape;185;p21"/>
          <p:cNvSpPr txBox="1">
            <a:spLocks noGrp="1"/>
          </p:cNvSpPr>
          <p:nvPr>
            <p:ph type="body" idx="3"/>
          </p:nvPr>
        </p:nvSpPr>
        <p:spPr>
          <a:xfrm>
            <a:off x="4427984" y="1639904"/>
            <a:ext cx="4248472" cy="24291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400" b="1" dirty="0"/>
          </a:p>
        </p:txBody>
      </p:sp>
      <p:sp>
        <p:nvSpPr>
          <p:cNvPr id="186" name="Google Shape;186;p21"/>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7" name="TextBox 6"/>
          <p:cNvSpPr txBox="1"/>
          <p:nvPr/>
        </p:nvSpPr>
        <p:spPr>
          <a:xfrm>
            <a:off x="4572000" y="2355726"/>
            <a:ext cx="3832964" cy="954107"/>
          </a:xfrm>
          <a:prstGeom prst="rect">
            <a:avLst/>
          </a:prstGeom>
          <a:noFill/>
          <a:ln>
            <a:solidFill>
              <a:schemeClr val="bg1"/>
            </a:solidFill>
          </a:ln>
        </p:spPr>
        <p:txBody>
          <a:bodyPr wrap="square" rtlCol="0">
            <a:spAutoFit/>
          </a:bodyPr>
          <a:lstStyle/>
          <a:p>
            <a:r>
              <a:rPr lang="cs-CZ" dirty="0" err="1">
                <a:solidFill>
                  <a:srgbClr val="FF3300"/>
                </a:solidFill>
              </a:rPr>
              <a:t>Prevention</a:t>
            </a:r>
            <a:r>
              <a:rPr lang="cs-CZ" dirty="0">
                <a:solidFill>
                  <a:srgbClr val="FF3300"/>
                </a:solidFill>
              </a:rPr>
              <a:t> LO </a:t>
            </a:r>
            <a:r>
              <a:rPr lang="cs-CZ" dirty="0" err="1">
                <a:solidFill>
                  <a:srgbClr val="FF3300"/>
                </a:solidFill>
              </a:rPr>
              <a:t>were</a:t>
            </a:r>
            <a:r>
              <a:rPr lang="cs-CZ" dirty="0">
                <a:solidFill>
                  <a:srgbClr val="FF3300"/>
                </a:solidFill>
              </a:rPr>
              <a:t> spread </a:t>
            </a:r>
            <a:r>
              <a:rPr lang="cs-CZ" dirty="0" err="1">
                <a:solidFill>
                  <a:srgbClr val="FF3300"/>
                </a:solidFill>
              </a:rPr>
              <a:t>into</a:t>
            </a:r>
            <a:r>
              <a:rPr lang="cs-CZ" dirty="0">
                <a:solidFill>
                  <a:srgbClr val="FF3300"/>
                </a:solidFill>
              </a:rPr>
              <a:t> many </a:t>
            </a:r>
            <a:r>
              <a:rPr lang="cs-CZ" dirty="0" err="1">
                <a:solidFill>
                  <a:srgbClr val="FF3300"/>
                </a:solidFill>
              </a:rPr>
              <a:t>other</a:t>
            </a:r>
            <a:r>
              <a:rPr lang="cs-CZ" dirty="0">
                <a:solidFill>
                  <a:srgbClr val="FF3300"/>
                </a:solidFill>
              </a:rPr>
              <a:t> </a:t>
            </a:r>
            <a:r>
              <a:rPr lang="cs-CZ" dirty="0" err="1">
                <a:solidFill>
                  <a:srgbClr val="FF3300"/>
                </a:solidFill>
              </a:rPr>
              <a:t>courses</a:t>
            </a:r>
            <a:r>
              <a:rPr lang="cs-CZ" dirty="0">
                <a:solidFill>
                  <a:srgbClr val="FF3300"/>
                </a:solidFill>
              </a:rPr>
              <a:t> (Public </a:t>
            </a:r>
            <a:r>
              <a:rPr lang="cs-CZ" dirty="0" err="1">
                <a:solidFill>
                  <a:srgbClr val="FF3300"/>
                </a:solidFill>
              </a:rPr>
              <a:t>Health</a:t>
            </a:r>
            <a:r>
              <a:rPr lang="cs-CZ" dirty="0">
                <a:solidFill>
                  <a:srgbClr val="FF3300"/>
                </a:solidFill>
              </a:rPr>
              <a:t> </a:t>
            </a:r>
            <a:r>
              <a:rPr lang="cs-CZ" dirty="0" err="1">
                <a:solidFill>
                  <a:srgbClr val="FF3300"/>
                </a:solidFill>
              </a:rPr>
              <a:t>courses</a:t>
            </a:r>
            <a:r>
              <a:rPr lang="cs-CZ" dirty="0">
                <a:solidFill>
                  <a:srgbClr val="FF3300"/>
                </a:solidFill>
              </a:rPr>
              <a:t>, </a:t>
            </a:r>
            <a:r>
              <a:rPr lang="cs-CZ" dirty="0" err="1">
                <a:solidFill>
                  <a:srgbClr val="FF3300"/>
                </a:solidFill>
              </a:rPr>
              <a:t>Drug</a:t>
            </a:r>
            <a:r>
              <a:rPr lang="cs-CZ" dirty="0">
                <a:solidFill>
                  <a:srgbClr val="FF3300"/>
                </a:solidFill>
              </a:rPr>
              <a:t> </a:t>
            </a:r>
            <a:r>
              <a:rPr lang="cs-CZ" dirty="0" err="1">
                <a:solidFill>
                  <a:srgbClr val="FF3300"/>
                </a:solidFill>
              </a:rPr>
              <a:t>policy</a:t>
            </a:r>
            <a:r>
              <a:rPr lang="cs-CZ" dirty="0">
                <a:solidFill>
                  <a:srgbClr val="FF3300"/>
                </a:solidFill>
              </a:rPr>
              <a:t>, </a:t>
            </a:r>
            <a:r>
              <a:rPr lang="cs-CZ" dirty="0" err="1">
                <a:solidFill>
                  <a:srgbClr val="FF3300"/>
                </a:solidFill>
              </a:rPr>
              <a:t>Methodology</a:t>
            </a:r>
            <a:r>
              <a:rPr lang="cs-CZ" dirty="0">
                <a:solidFill>
                  <a:srgbClr val="FF3300"/>
                </a:solidFill>
              </a:rPr>
              <a:t>,…) – a </a:t>
            </a:r>
            <a:r>
              <a:rPr lang="cs-CZ" dirty="0" err="1">
                <a:solidFill>
                  <a:srgbClr val="FF3300"/>
                </a:solidFill>
              </a:rPr>
              <a:t>new</a:t>
            </a:r>
            <a:r>
              <a:rPr lang="cs-CZ" dirty="0">
                <a:solidFill>
                  <a:srgbClr val="FF3300"/>
                </a:solidFill>
              </a:rPr>
              <a:t> </a:t>
            </a:r>
            <a:r>
              <a:rPr lang="cs-CZ" dirty="0" err="1">
                <a:solidFill>
                  <a:srgbClr val="FF3300"/>
                </a:solidFill>
              </a:rPr>
              <a:t>formulation</a:t>
            </a:r>
            <a:r>
              <a:rPr lang="cs-CZ" dirty="0">
                <a:solidFill>
                  <a:srgbClr val="FF3300"/>
                </a:solidFill>
              </a:rPr>
              <a:t> </a:t>
            </a:r>
            <a:r>
              <a:rPr lang="cs-CZ" dirty="0" err="1">
                <a:solidFill>
                  <a:srgbClr val="FF3300"/>
                </a:solidFill>
              </a:rPr>
              <a:t>enabled</a:t>
            </a:r>
            <a:r>
              <a:rPr lang="cs-CZ" dirty="0">
                <a:solidFill>
                  <a:srgbClr val="FF3300"/>
                </a:solidFill>
              </a:rPr>
              <a:t> to </a:t>
            </a:r>
            <a:r>
              <a:rPr lang="cs-CZ" dirty="0" err="1">
                <a:solidFill>
                  <a:srgbClr val="FF3300"/>
                </a:solidFill>
              </a:rPr>
              <a:t>strengthen</a:t>
            </a:r>
            <a:r>
              <a:rPr lang="cs-CZ" dirty="0">
                <a:solidFill>
                  <a:srgbClr val="FF3300"/>
                </a:solidFill>
              </a:rPr>
              <a:t> </a:t>
            </a:r>
            <a:r>
              <a:rPr lang="cs-CZ" dirty="0" err="1">
                <a:solidFill>
                  <a:srgbClr val="FF3300"/>
                </a:solidFill>
              </a:rPr>
              <a:t>the</a:t>
            </a:r>
            <a:r>
              <a:rPr lang="cs-CZ" dirty="0">
                <a:solidFill>
                  <a:srgbClr val="FF3300"/>
                </a:solidFill>
              </a:rPr>
              <a:t> </a:t>
            </a:r>
            <a:r>
              <a:rPr lang="cs-CZ" dirty="0" err="1">
                <a:solidFill>
                  <a:srgbClr val="FF3300"/>
                </a:solidFill>
              </a:rPr>
              <a:t>prevention</a:t>
            </a:r>
            <a:r>
              <a:rPr lang="cs-CZ" dirty="0">
                <a:solidFill>
                  <a:srgbClr val="FF3300"/>
                </a:solidFill>
              </a:rPr>
              <a:t> </a:t>
            </a:r>
            <a:r>
              <a:rPr lang="cs-CZ" dirty="0" err="1">
                <a:solidFill>
                  <a:srgbClr val="FF3300"/>
                </a:solidFill>
              </a:rPr>
              <a:t>branch</a:t>
            </a:r>
            <a:r>
              <a:rPr lang="cs-CZ" dirty="0">
                <a:solidFill>
                  <a:srgbClr val="FF3300"/>
                </a:solidFill>
              </a:rPr>
              <a:t>.</a:t>
            </a:r>
            <a:endParaRPr lang="en-US" dirty="0">
              <a:solidFill>
                <a:srgbClr val="FF3300"/>
              </a:solidFill>
            </a:endParaRPr>
          </a:p>
        </p:txBody>
      </p:sp>
    </p:spTree>
    <p:extLst>
      <p:ext uri="{BB962C8B-B14F-4D97-AF65-F5344CB8AC3E}">
        <p14:creationId xmlns:p14="http://schemas.microsoft.com/office/powerpoint/2010/main" val="126076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br>
              <a:rPr lang="cs-CZ" dirty="0"/>
            </a:br>
            <a:br>
              <a:rPr lang="cs-CZ" dirty="0"/>
            </a:br>
            <a:r>
              <a:rPr lang="cs-CZ" dirty="0"/>
              <a:t>3. </a:t>
            </a:r>
            <a:r>
              <a:rPr lang="en-US" dirty="0"/>
              <a:t>Creating an international study program combining UPC/UTC, Prague model and Competency model</a:t>
            </a:r>
            <a:br>
              <a:rPr lang="en-US" dirty="0"/>
            </a:br>
            <a:endParaRPr lang="cs-CZ" dirty="0"/>
          </a:p>
        </p:txBody>
      </p:sp>
      <p:sp>
        <p:nvSpPr>
          <p:cNvPr id="3" name="Zástupný symbol pro text 2"/>
          <p:cNvSpPr>
            <a:spLocks noGrp="1"/>
          </p:cNvSpPr>
          <p:nvPr>
            <p:ph type="body" idx="1"/>
          </p:nvPr>
        </p:nvSpPr>
        <p:spPr>
          <a:xfrm>
            <a:off x="549600" y="910975"/>
            <a:ext cx="7497000" cy="3235475"/>
          </a:xfrm>
        </p:spPr>
        <p:txBody>
          <a:bodyPr/>
          <a:lstStyle/>
          <a:p>
            <a:r>
              <a:rPr lang="cs-CZ" sz="1800" dirty="0" err="1"/>
              <a:t>Challenging</a:t>
            </a:r>
            <a:r>
              <a:rPr lang="cs-CZ" sz="1800" dirty="0"/>
              <a:t> </a:t>
            </a:r>
            <a:r>
              <a:rPr lang="cs-CZ" sz="1800" dirty="0" err="1"/>
              <a:t>work</a:t>
            </a:r>
            <a:r>
              <a:rPr lang="cs-CZ" sz="1800" dirty="0"/>
              <a:t> – „</a:t>
            </a:r>
            <a:r>
              <a:rPr lang="cs-CZ" sz="1800" dirty="0" err="1"/>
              <a:t>completely</a:t>
            </a:r>
            <a:r>
              <a:rPr lang="cs-CZ" sz="1800" dirty="0"/>
              <a:t> </a:t>
            </a:r>
            <a:r>
              <a:rPr lang="cs-CZ" sz="1800" dirty="0" err="1"/>
              <a:t>new</a:t>
            </a:r>
            <a:r>
              <a:rPr lang="cs-CZ" sz="1800" dirty="0"/>
              <a:t>“ program</a:t>
            </a:r>
          </a:p>
          <a:p>
            <a:r>
              <a:rPr lang="cs-CZ" sz="1800" dirty="0" err="1"/>
              <a:t>The</a:t>
            </a:r>
            <a:r>
              <a:rPr lang="cs-CZ" sz="1800" dirty="0"/>
              <a:t> </a:t>
            </a:r>
            <a:r>
              <a:rPr lang="cs-CZ" sz="1800" dirty="0" err="1"/>
              <a:t>need</a:t>
            </a:r>
            <a:r>
              <a:rPr lang="cs-CZ" sz="1800" dirty="0"/>
              <a:t> to </a:t>
            </a:r>
            <a:r>
              <a:rPr lang="cs-CZ" sz="1800" dirty="0" err="1"/>
              <a:t>find</a:t>
            </a:r>
            <a:r>
              <a:rPr lang="cs-CZ" sz="1800" dirty="0"/>
              <a:t> a </a:t>
            </a:r>
            <a:r>
              <a:rPr lang="cs-CZ" sz="1800" dirty="0" err="1"/>
              <a:t>new</a:t>
            </a:r>
            <a:r>
              <a:rPr lang="cs-CZ" sz="1800" dirty="0"/>
              <a:t> </a:t>
            </a:r>
            <a:r>
              <a:rPr lang="cs-CZ" sz="1800" dirty="0" err="1"/>
              <a:t>way</a:t>
            </a:r>
            <a:r>
              <a:rPr lang="cs-CZ" sz="1800" dirty="0"/>
              <a:t> </a:t>
            </a:r>
            <a:r>
              <a:rPr lang="cs-CZ" sz="1800" dirty="0" err="1"/>
              <a:t>of</a:t>
            </a:r>
            <a:r>
              <a:rPr lang="cs-CZ" sz="1800" dirty="0"/>
              <a:t> </a:t>
            </a:r>
            <a:r>
              <a:rPr lang="cs-CZ" sz="1800" dirty="0" err="1"/>
              <a:t>thinking</a:t>
            </a:r>
            <a:endParaRPr lang="cs-CZ" sz="1800" dirty="0"/>
          </a:p>
          <a:p>
            <a:r>
              <a:rPr lang="cs-CZ" sz="1800" dirty="0"/>
              <a:t>Learning </a:t>
            </a:r>
            <a:r>
              <a:rPr lang="cs-CZ" sz="1800" dirty="0" err="1"/>
              <a:t>outcomes</a:t>
            </a:r>
            <a:r>
              <a:rPr lang="cs-CZ" sz="1800" dirty="0"/>
              <a:t> – </a:t>
            </a:r>
            <a:r>
              <a:rPr lang="cs-CZ" sz="1800" dirty="0" err="1"/>
              <a:t>their</a:t>
            </a:r>
            <a:r>
              <a:rPr lang="cs-CZ" sz="1800" dirty="0"/>
              <a:t> </a:t>
            </a:r>
            <a:r>
              <a:rPr lang="cs-CZ" sz="1800" dirty="0" err="1"/>
              <a:t>formulation</a:t>
            </a:r>
            <a:r>
              <a:rPr lang="cs-CZ" sz="1800" dirty="0"/>
              <a:t> </a:t>
            </a:r>
            <a:r>
              <a:rPr lang="cs-CZ" sz="1800" dirty="0" err="1"/>
              <a:t>helped</a:t>
            </a:r>
            <a:r>
              <a:rPr lang="cs-CZ" sz="1800" dirty="0"/>
              <a:t> </a:t>
            </a:r>
            <a:r>
              <a:rPr lang="cs-CZ" sz="1800" dirty="0" err="1"/>
              <a:t>us</a:t>
            </a:r>
            <a:r>
              <a:rPr lang="cs-CZ" sz="1800" dirty="0"/>
              <a:t> to </a:t>
            </a:r>
            <a:r>
              <a:rPr lang="cs-CZ" sz="1800" dirty="0" err="1"/>
              <a:t>find</a:t>
            </a:r>
            <a:r>
              <a:rPr lang="cs-CZ" sz="1800" dirty="0"/>
              <a:t> </a:t>
            </a:r>
            <a:r>
              <a:rPr lang="cs-CZ" sz="1800" dirty="0" err="1"/>
              <a:t>what</a:t>
            </a:r>
            <a:r>
              <a:rPr lang="cs-CZ" sz="1800" dirty="0"/>
              <a:t> </a:t>
            </a:r>
            <a:r>
              <a:rPr lang="cs-CZ" sz="1800" dirty="0" err="1"/>
              <a:t>is</a:t>
            </a:r>
            <a:r>
              <a:rPr lang="cs-CZ" sz="1800" dirty="0"/>
              <a:t> </a:t>
            </a:r>
            <a:r>
              <a:rPr lang="cs-CZ" sz="1800" dirty="0" err="1"/>
              <a:t>important</a:t>
            </a:r>
            <a:endParaRPr lang="cs-CZ" sz="1800" dirty="0"/>
          </a:p>
          <a:p>
            <a:pPr lvl="1"/>
            <a:r>
              <a:rPr lang="cs-CZ" sz="1800" dirty="0" err="1"/>
              <a:t>First</a:t>
            </a:r>
            <a:r>
              <a:rPr lang="cs-CZ" sz="1800" dirty="0"/>
              <a:t> step – </a:t>
            </a:r>
            <a:r>
              <a:rPr lang="cs-CZ" sz="1800" dirty="0" err="1"/>
              <a:t>formulating</a:t>
            </a:r>
            <a:r>
              <a:rPr lang="cs-CZ" sz="1800" dirty="0"/>
              <a:t> </a:t>
            </a:r>
            <a:r>
              <a:rPr lang="cs-CZ" sz="1800" dirty="0" err="1"/>
              <a:t>competencies</a:t>
            </a:r>
            <a:r>
              <a:rPr lang="cs-CZ" sz="1800" dirty="0"/>
              <a:t> and </a:t>
            </a:r>
            <a:r>
              <a:rPr lang="cs-CZ" sz="1800" dirty="0" err="1"/>
              <a:t>identifying</a:t>
            </a:r>
            <a:r>
              <a:rPr lang="cs-CZ" sz="1800" dirty="0"/>
              <a:t> </a:t>
            </a:r>
            <a:r>
              <a:rPr lang="cs-CZ" sz="1800" dirty="0" err="1"/>
              <a:t>relevant</a:t>
            </a:r>
            <a:r>
              <a:rPr lang="cs-CZ" sz="1800" dirty="0"/>
              <a:t> </a:t>
            </a:r>
            <a:r>
              <a:rPr lang="cs-CZ" sz="1800" dirty="0" err="1"/>
              <a:t>topics</a:t>
            </a:r>
            <a:endParaRPr lang="cs-CZ" sz="1800" dirty="0"/>
          </a:p>
          <a:p>
            <a:pPr lvl="1"/>
            <a:r>
              <a:rPr lang="cs-CZ" sz="1800" dirty="0"/>
              <a:t>Second step – </a:t>
            </a:r>
            <a:r>
              <a:rPr lang="cs-CZ" sz="1800" dirty="0" err="1"/>
              <a:t>making</a:t>
            </a:r>
            <a:r>
              <a:rPr lang="cs-CZ" sz="1800" dirty="0"/>
              <a:t> a </a:t>
            </a:r>
            <a:r>
              <a:rPr lang="cs-CZ" sz="1800" dirty="0" err="1"/>
              <a:t>graph</a:t>
            </a:r>
            <a:r>
              <a:rPr lang="cs-CZ" sz="1800" dirty="0"/>
              <a:t> </a:t>
            </a:r>
          </a:p>
          <a:p>
            <a:pPr lvl="1"/>
            <a:r>
              <a:rPr lang="cs-CZ" sz="1800" dirty="0" err="1"/>
              <a:t>Third</a:t>
            </a:r>
            <a:r>
              <a:rPr lang="cs-CZ" sz="1800" dirty="0"/>
              <a:t> step- </a:t>
            </a:r>
            <a:r>
              <a:rPr lang="cs-CZ" sz="1800" dirty="0" err="1"/>
              <a:t>identify</a:t>
            </a:r>
            <a:r>
              <a:rPr lang="cs-CZ" sz="1800" dirty="0"/>
              <a:t> </a:t>
            </a:r>
            <a:r>
              <a:rPr lang="cs-CZ" sz="1800" dirty="0" err="1"/>
              <a:t>courses</a:t>
            </a:r>
            <a:r>
              <a:rPr lang="cs-CZ" sz="1800" dirty="0"/>
              <a:t> and build </a:t>
            </a:r>
            <a:r>
              <a:rPr lang="cs-CZ" sz="1800" dirty="0" err="1"/>
              <a:t>the</a:t>
            </a:r>
            <a:r>
              <a:rPr lang="cs-CZ" sz="1800" dirty="0"/>
              <a:t> </a:t>
            </a:r>
            <a:r>
              <a:rPr lang="cs-CZ" sz="1800" dirty="0" err="1"/>
              <a:t>timeline</a:t>
            </a:r>
            <a:endParaRPr lang="cs-CZ" sz="1800" dirty="0"/>
          </a:p>
          <a:p>
            <a:pPr lvl="1"/>
            <a:r>
              <a:rPr lang="cs-CZ" sz="1800" dirty="0" err="1"/>
              <a:t>Fourth</a:t>
            </a:r>
            <a:r>
              <a:rPr lang="cs-CZ" sz="1800" dirty="0"/>
              <a:t> step – </a:t>
            </a:r>
            <a:r>
              <a:rPr lang="cs-CZ" sz="1800" dirty="0" err="1"/>
              <a:t>discuss</a:t>
            </a:r>
            <a:r>
              <a:rPr lang="cs-CZ" sz="1800" dirty="0"/>
              <a:t> and </a:t>
            </a:r>
            <a:r>
              <a:rPr lang="cs-CZ" sz="1800" dirty="0" err="1"/>
              <a:t>fill</a:t>
            </a:r>
            <a:r>
              <a:rPr lang="cs-CZ" sz="1800" dirty="0"/>
              <a:t> in </a:t>
            </a:r>
            <a:r>
              <a:rPr lang="cs-CZ" sz="1800" dirty="0" err="1"/>
              <a:t>the</a:t>
            </a:r>
            <a:r>
              <a:rPr lang="cs-CZ" sz="1800" dirty="0"/>
              <a:t> </a:t>
            </a:r>
            <a:r>
              <a:rPr lang="cs-CZ" sz="1800" dirty="0" err="1"/>
              <a:t>documentation</a:t>
            </a:r>
            <a:endParaRPr lang="cs-CZ" sz="1800" dirty="0"/>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00" y="361375"/>
            <a:ext cx="4166416" cy="549600"/>
          </a:xfrm>
        </p:spPr>
        <p:txBody>
          <a:bodyPr/>
          <a:lstStyle/>
          <a:p>
            <a:r>
              <a:rPr lang="cs-CZ" dirty="0"/>
              <a:t>1. and 2. step – </a:t>
            </a:r>
            <a:r>
              <a:rPr lang="cs-CZ" dirty="0" err="1"/>
              <a:t>brainstorm</a:t>
            </a:r>
            <a:r>
              <a:rPr lang="cs-CZ" dirty="0"/>
              <a:t>, smile, and make </a:t>
            </a:r>
            <a:r>
              <a:rPr lang="cs-CZ" dirty="0" err="1"/>
              <a:t>graphs</a:t>
            </a:r>
            <a:endParaRPr lang="en-US" dirty="0"/>
          </a:p>
        </p:txBody>
      </p:sp>
      <p:sp>
        <p:nvSpPr>
          <p:cNvPr id="3" name="Text Placeholder 2"/>
          <p:cNvSpPr>
            <a:spLocks noGrp="1"/>
          </p:cNvSpPr>
          <p:nvPr>
            <p:ph type="body" idx="1"/>
          </p:nvPr>
        </p:nvSpPr>
        <p:spPr>
          <a:xfrm>
            <a:off x="467544" y="1032704"/>
            <a:ext cx="7497000" cy="2946300"/>
          </a:xfrm>
        </p:spPr>
        <p:txBody>
          <a:bodyPr/>
          <a:lstStyle/>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17</a:t>
            </a:fld>
            <a:endParaRPr lang="en"/>
          </a:p>
        </p:txBody>
      </p:sp>
      <p:pic>
        <p:nvPicPr>
          <p:cNvPr id="5" name="Picture 4"/>
          <p:cNvPicPr>
            <a:picLocks noChangeAspect="1"/>
          </p:cNvPicPr>
          <p:nvPr/>
        </p:nvPicPr>
        <p:blipFill>
          <a:blip r:embed="rId2"/>
          <a:stretch>
            <a:fillRect/>
          </a:stretch>
        </p:blipFill>
        <p:spPr>
          <a:xfrm>
            <a:off x="839896" y="1419622"/>
            <a:ext cx="2564904" cy="1923678"/>
          </a:xfrm>
          <a:prstGeom prst="rect">
            <a:avLst/>
          </a:prstGeom>
        </p:spPr>
      </p:pic>
      <p:pic>
        <p:nvPicPr>
          <p:cNvPr id="6" name="Picture 5"/>
          <p:cNvPicPr>
            <a:picLocks noChangeAspect="1"/>
          </p:cNvPicPr>
          <p:nvPr/>
        </p:nvPicPr>
        <p:blipFill>
          <a:blip r:embed="rId3"/>
          <a:stretch>
            <a:fillRect/>
          </a:stretch>
        </p:blipFill>
        <p:spPr>
          <a:xfrm rot="16200000">
            <a:off x="5589903" y="-242934"/>
            <a:ext cx="2449998" cy="3642243"/>
          </a:xfrm>
          <a:prstGeom prst="rect">
            <a:avLst/>
          </a:prstGeom>
        </p:spPr>
      </p:pic>
      <p:pic>
        <p:nvPicPr>
          <p:cNvPr id="7" name="Picture 6"/>
          <p:cNvPicPr>
            <a:picLocks noChangeAspect="1"/>
          </p:cNvPicPr>
          <p:nvPr/>
        </p:nvPicPr>
        <p:blipFill>
          <a:blip r:embed="rId4"/>
          <a:stretch>
            <a:fillRect/>
          </a:stretch>
        </p:blipFill>
        <p:spPr>
          <a:xfrm rot="16200000">
            <a:off x="4029373" y="2693130"/>
            <a:ext cx="1928812" cy="2571749"/>
          </a:xfrm>
          <a:prstGeom prst="rect">
            <a:avLst/>
          </a:prstGeom>
        </p:spPr>
      </p:pic>
    </p:spTree>
    <p:extLst>
      <p:ext uri="{BB962C8B-B14F-4D97-AF65-F5344CB8AC3E}">
        <p14:creationId xmlns:p14="http://schemas.microsoft.com/office/powerpoint/2010/main" val="286974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3. and 4. step – </a:t>
            </a:r>
            <a:r>
              <a:rPr lang="cs-CZ" dirty="0" err="1"/>
              <a:t>identify</a:t>
            </a:r>
            <a:r>
              <a:rPr lang="cs-CZ" dirty="0"/>
              <a:t> </a:t>
            </a:r>
            <a:r>
              <a:rPr lang="cs-CZ" dirty="0" err="1"/>
              <a:t>courses</a:t>
            </a:r>
            <a:r>
              <a:rPr lang="cs-CZ" dirty="0"/>
              <a:t>, </a:t>
            </a:r>
            <a:r>
              <a:rPr lang="cs-CZ" dirty="0" err="1"/>
              <a:t>discuss</a:t>
            </a:r>
            <a:r>
              <a:rPr lang="cs-CZ" dirty="0"/>
              <a:t>, </a:t>
            </a:r>
            <a:br>
              <a:rPr lang="cs-CZ" dirty="0"/>
            </a:br>
            <a:r>
              <a:rPr lang="cs-CZ" dirty="0" err="1"/>
              <a:t>fill</a:t>
            </a:r>
            <a:r>
              <a:rPr lang="cs-CZ" dirty="0"/>
              <a:t> in </a:t>
            </a:r>
            <a:r>
              <a:rPr lang="cs-CZ" dirty="0" err="1"/>
              <a:t>documentation</a:t>
            </a: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a:p>
        </p:txBody>
      </p:sp>
      <p:pic>
        <p:nvPicPr>
          <p:cNvPr id="5" name="Picture 4"/>
          <p:cNvPicPr>
            <a:picLocks noChangeAspect="1"/>
          </p:cNvPicPr>
          <p:nvPr/>
        </p:nvPicPr>
        <p:blipFill>
          <a:blip r:embed="rId2"/>
          <a:stretch>
            <a:fillRect/>
          </a:stretch>
        </p:blipFill>
        <p:spPr>
          <a:xfrm rot="16200000">
            <a:off x="6313547" y="1334261"/>
            <a:ext cx="3138969" cy="2157564"/>
          </a:xfrm>
          <a:prstGeom prst="rect">
            <a:avLst/>
          </a:prstGeom>
        </p:spPr>
      </p:pic>
      <p:pic>
        <p:nvPicPr>
          <p:cNvPr id="6" name="Picture 5"/>
          <p:cNvPicPr>
            <a:picLocks noChangeAspect="1"/>
          </p:cNvPicPr>
          <p:nvPr/>
        </p:nvPicPr>
        <p:blipFill>
          <a:blip r:embed="rId3"/>
          <a:stretch>
            <a:fillRect/>
          </a:stretch>
        </p:blipFill>
        <p:spPr>
          <a:xfrm rot="16200000">
            <a:off x="709551" y="702110"/>
            <a:ext cx="2144836" cy="2859781"/>
          </a:xfrm>
          <a:prstGeom prst="rect">
            <a:avLst/>
          </a:prstGeom>
        </p:spPr>
      </p:pic>
      <p:sp>
        <p:nvSpPr>
          <p:cNvPr id="9" name="Rectangle 1"/>
          <p:cNvSpPr>
            <a:spLocks noGrp="1" noChangeArrowheads="1"/>
          </p:cNvSpPr>
          <p:nvPr>
            <p:ph type="body"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sz="7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cs-CZ"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4"/>
          <a:stretch>
            <a:fillRect/>
          </a:stretch>
        </p:blipFill>
        <p:spPr>
          <a:xfrm>
            <a:off x="3059832" y="2642436"/>
            <a:ext cx="3539392" cy="1727714"/>
          </a:xfrm>
          <a:prstGeom prst="rect">
            <a:avLst/>
          </a:prstGeom>
        </p:spPr>
      </p:pic>
    </p:spTree>
    <p:extLst>
      <p:ext uri="{BB962C8B-B14F-4D97-AF65-F5344CB8AC3E}">
        <p14:creationId xmlns:p14="http://schemas.microsoft.com/office/powerpoint/2010/main" val="148526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CZ" dirty="0"/>
              <a:t>SUMMARY</a:t>
            </a:r>
            <a:endParaRPr dirty="0"/>
          </a:p>
        </p:txBody>
      </p:sp>
      <p:sp>
        <p:nvSpPr>
          <p:cNvPr id="147" name="Google Shape;147;p18"/>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p>
            <a:pPr marL="533400" indent="-457200"/>
            <a:r>
              <a:rPr lang="cs-CZ" sz="1800" dirty="0"/>
              <a:t>Learning </a:t>
            </a:r>
            <a:r>
              <a:rPr lang="cs-CZ" sz="1800" dirty="0" err="1"/>
              <a:t>outcomes</a:t>
            </a:r>
            <a:r>
              <a:rPr lang="cs-CZ" sz="1800" dirty="0"/>
              <a:t> are a </a:t>
            </a:r>
            <a:r>
              <a:rPr lang="cs-CZ" sz="1800" dirty="0" err="1"/>
              <a:t>tool</a:t>
            </a:r>
            <a:r>
              <a:rPr lang="cs-CZ" sz="1800" dirty="0"/>
              <a:t>, </a:t>
            </a:r>
            <a:r>
              <a:rPr lang="cs-CZ" sz="1800" dirty="0" err="1"/>
              <a:t>which</a:t>
            </a:r>
            <a:r>
              <a:rPr lang="cs-CZ" sz="1800" dirty="0"/>
              <a:t> </a:t>
            </a:r>
            <a:r>
              <a:rPr lang="cs-CZ" sz="1800" dirty="0" err="1"/>
              <a:t>helps</a:t>
            </a:r>
            <a:r>
              <a:rPr lang="cs-CZ" sz="1800" dirty="0"/>
              <a:t> </a:t>
            </a:r>
            <a:r>
              <a:rPr lang="cs-CZ" sz="1800" dirty="0" err="1"/>
              <a:t>formulate</a:t>
            </a:r>
            <a:r>
              <a:rPr lang="cs-CZ" sz="1800" dirty="0"/>
              <a:t> </a:t>
            </a:r>
            <a:r>
              <a:rPr lang="cs-CZ" sz="1800" dirty="0" err="1"/>
              <a:t>what</a:t>
            </a:r>
            <a:r>
              <a:rPr lang="cs-CZ" sz="1800" dirty="0"/>
              <a:t>, </a:t>
            </a:r>
            <a:r>
              <a:rPr lang="cs-CZ" sz="1800" dirty="0" err="1"/>
              <a:t>who</a:t>
            </a:r>
            <a:r>
              <a:rPr lang="cs-CZ" sz="1800" dirty="0"/>
              <a:t> and </a:t>
            </a:r>
            <a:r>
              <a:rPr lang="cs-CZ" sz="1800" dirty="0" err="1"/>
              <a:t>how</a:t>
            </a:r>
            <a:r>
              <a:rPr lang="cs-CZ" sz="1800" dirty="0"/>
              <a:t> do </a:t>
            </a:r>
            <a:r>
              <a:rPr lang="cs-CZ" sz="1800" dirty="0" err="1"/>
              <a:t>we</a:t>
            </a:r>
            <a:r>
              <a:rPr lang="cs-CZ" sz="1800" dirty="0"/>
              <a:t> </a:t>
            </a:r>
            <a:r>
              <a:rPr lang="cs-CZ" sz="1800" dirty="0" err="1"/>
              <a:t>teach</a:t>
            </a:r>
            <a:endParaRPr lang="cs-CZ" sz="1800" dirty="0"/>
          </a:p>
          <a:p>
            <a:pPr marL="533400" indent="-457200"/>
            <a:r>
              <a:rPr lang="cs-CZ" sz="1800" dirty="0" err="1"/>
              <a:t>LOs</a:t>
            </a:r>
            <a:r>
              <a:rPr lang="cs-CZ" sz="1800" dirty="0"/>
              <a:t> </a:t>
            </a:r>
            <a:r>
              <a:rPr lang="cs-CZ" sz="1800" dirty="0" err="1"/>
              <a:t>help</a:t>
            </a:r>
            <a:r>
              <a:rPr lang="cs-CZ" sz="1800" dirty="0"/>
              <a:t> </a:t>
            </a:r>
            <a:r>
              <a:rPr lang="cs-CZ" sz="1800" dirty="0" err="1"/>
              <a:t>create</a:t>
            </a:r>
            <a:r>
              <a:rPr lang="cs-CZ" sz="1800" dirty="0"/>
              <a:t> </a:t>
            </a:r>
            <a:r>
              <a:rPr lang="cs-CZ" sz="1800" dirty="0" err="1"/>
              <a:t>the</a:t>
            </a:r>
            <a:r>
              <a:rPr lang="cs-CZ" sz="1800" dirty="0"/>
              <a:t> design </a:t>
            </a:r>
            <a:r>
              <a:rPr lang="cs-CZ" sz="1800" dirty="0" err="1"/>
              <a:t>of</a:t>
            </a:r>
            <a:r>
              <a:rPr lang="cs-CZ" sz="1800" dirty="0"/>
              <a:t> a program</a:t>
            </a:r>
          </a:p>
          <a:p>
            <a:pPr marL="533400" indent="-457200"/>
            <a:r>
              <a:rPr lang="cs-CZ" sz="1800" dirty="0"/>
              <a:t>Due to </a:t>
            </a:r>
            <a:r>
              <a:rPr lang="cs-CZ" sz="1800" dirty="0" err="1"/>
              <a:t>the</a:t>
            </a:r>
            <a:r>
              <a:rPr lang="cs-CZ" sz="1800" dirty="0"/>
              <a:t> diversity of </a:t>
            </a:r>
            <a:r>
              <a:rPr lang="cs-CZ" sz="1800" dirty="0" err="1"/>
              <a:t>addiction</a:t>
            </a:r>
            <a:r>
              <a:rPr lang="cs-CZ" sz="1800" dirty="0"/>
              <a:t> study </a:t>
            </a:r>
            <a:r>
              <a:rPr lang="cs-CZ" sz="1800" dirty="0" err="1"/>
              <a:t>programs</a:t>
            </a:r>
            <a:r>
              <a:rPr lang="cs-CZ" sz="1800" dirty="0"/>
              <a:t> </a:t>
            </a:r>
            <a:r>
              <a:rPr lang="cs-CZ" sz="1800" dirty="0" err="1"/>
              <a:t>all</a:t>
            </a:r>
            <a:r>
              <a:rPr lang="cs-CZ" sz="1800" dirty="0"/>
              <a:t> </a:t>
            </a:r>
            <a:r>
              <a:rPr lang="cs-CZ" sz="1800" dirty="0" err="1"/>
              <a:t>over</a:t>
            </a:r>
            <a:r>
              <a:rPr lang="cs-CZ" sz="1800" dirty="0"/>
              <a:t> </a:t>
            </a:r>
            <a:r>
              <a:rPr lang="cs-CZ" sz="1800" dirty="0" err="1"/>
              <a:t>the</a:t>
            </a:r>
            <a:r>
              <a:rPr lang="cs-CZ" sz="1800" dirty="0"/>
              <a:t> </a:t>
            </a:r>
            <a:r>
              <a:rPr lang="cs-CZ" sz="1800" dirty="0" err="1"/>
              <a:t>world</a:t>
            </a:r>
            <a:r>
              <a:rPr lang="cs-CZ" sz="1800" dirty="0"/>
              <a:t>, </a:t>
            </a:r>
            <a:r>
              <a:rPr lang="cs-CZ" sz="1800" dirty="0" err="1"/>
              <a:t>LOs</a:t>
            </a:r>
            <a:r>
              <a:rPr lang="cs-CZ" sz="1800" dirty="0"/>
              <a:t> </a:t>
            </a:r>
            <a:r>
              <a:rPr lang="cs-CZ" sz="1800" dirty="0" err="1"/>
              <a:t>bring</a:t>
            </a:r>
            <a:r>
              <a:rPr lang="cs-CZ" sz="1800" dirty="0"/>
              <a:t> </a:t>
            </a:r>
            <a:r>
              <a:rPr lang="cs-CZ" sz="1800" dirty="0" err="1"/>
              <a:t>transparency</a:t>
            </a:r>
            <a:r>
              <a:rPr lang="cs-CZ" sz="1800" dirty="0"/>
              <a:t>, </a:t>
            </a:r>
            <a:r>
              <a:rPr lang="cs-CZ" sz="1800" dirty="0" err="1"/>
              <a:t>understanding</a:t>
            </a:r>
            <a:r>
              <a:rPr lang="cs-CZ" sz="1800" dirty="0"/>
              <a:t>, </a:t>
            </a:r>
            <a:r>
              <a:rPr lang="cs-CZ" sz="1800" dirty="0" err="1"/>
              <a:t>precision</a:t>
            </a:r>
            <a:endParaRPr lang="cs-CZ" sz="1800" dirty="0"/>
          </a:p>
          <a:p>
            <a:pPr marL="533400" indent="-457200"/>
            <a:r>
              <a:rPr lang="cs-CZ" sz="1800" dirty="0" err="1"/>
              <a:t>LOs</a:t>
            </a:r>
            <a:r>
              <a:rPr lang="cs-CZ" sz="1800" dirty="0"/>
              <a:t> </a:t>
            </a:r>
            <a:r>
              <a:rPr lang="cs-CZ" sz="1800" dirty="0" err="1"/>
              <a:t>help</a:t>
            </a:r>
            <a:r>
              <a:rPr lang="cs-CZ" sz="1800" dirty="0"/>
              <a:t> </a:t>
            </a:r>
            <a:r>
              <a:rPr lang="cs-CZ" sz="1800" dirty="0" err="1"/>
              <a:t>increase</a:t>
            </a:r>
            <a:r>
              <a:rPr lang="cs-CZ" sz="1800" dirty="0"/>
              <a:t> </a:t>
            </a:r>
            <a:r>
              <a:rPr lang="cs-CZ" sz="1800" dirty="0" err="1"/>
              <a:t>quality</a:t>
            </a:r>
            <a:r>
              <a:rPr lang="cs-CZ" sz="1800" dirty="0"/>
              <a:t> of </a:t>
            </a:r>
            <a:r>
              <a:rPr lang="cs-CZ" sz="1800" dirty="0" err="1"/>
              <a:t>the</a:t>
            </a:r>
            <a:r>
              <a:rPr lang="cs-CZ" sz="1800" dirty="0"/>
              <a:t> study </a:t>
            </a:r>
            <a:r>
              <a:rPr lang="cs-CZ" sz="1800" dirty="0" err="1"/>
              <a:t>programs</a:t>
            </a:r>
            <a:endParaRPr lang="cs-CZ" sz="1800" dirty="0"/>
          </a:p>
          <a:p>
            <a:pPr marL="533400" indent="-457200"/>
            <a:r>
              <a:rPr lang="cs-CZ" sz="1800" dirty="0" err="1"/>
              <a:t>LOs</a:t>
            </a:r>
            <a:r>
              <a:rPr lang="cs-CZ" sz="1800" dirty="0"/>
              <a:t> </a:t>
            </a:r>
            <a:r>
              <a:rPr lang="cs-CZ" sz="1800" dirty="0" err="1"/>
              <a:t>help</a:t>
            </a:r>
            <a:r>
              <a:rPr lang="cs-CZ" sz="1800" dirty="0"/>
              <a:t> </a:t>
            </a:r>
            <a:r>
              <a:rPr lang="cs-CZ" sz="1800" dirty="0" err="1"/>
              <a:t>recognition</a:t>
            </a:r>
            <a:r>
              <a:rPr lang="cs-CZ" sz="1800" dirty="0"/>
              <a:t> of </a:t>
            </a:r>
            <a:r>
              <a:rPr lang="cs-CZ" sz="1800" dirty="0" err="1"/>
              <a:t>the</a:t>
            </a:r>
            <a:r>
              <a:rPr lang="cs-CZ" sz="1800" dirty="0"/>
              <a:t> study program in </a:t>
            </a:r>
            <a:r>
              <a:rPr lang="cs-CZ" sz="1800" dirty="0" err="1"/>
              <a:t>the</a:t>
            </a:r>
            <a:r>
              <a:rPr lang="cs-CZ" sz="1800" dirty="0"/>
              <a:t> </a:t>
            </a:r>
            <a:r>
              <a:rPr lang="cs-CZ" sz="1800" dirty="0" err="1"/>
              <a:t>context</a:t>
            </a:r>
            <a:r>
              <a:rPr lang="cs-CZ" sz="1800" dirty="0"/>
              <a:t> of </a:t>
            </a:r>
            <a:r>
              <a:rPr lang="cs-CZ" sz="1800" dirty="0" err="1"/>
              <a:t>higher</a:t>
            </a:r>
            <a:r>
              <a:rPr lang="cs-CZ" sz="1800" dirty="0"/>
              <a:t> </a:t>
            </a:r>
            <a:r>
              <a:rPr lang="cs-CZ" sz="1800" dirty="0" err="1"/>
              <a:t>education</a:t>
            </a:r>
            <a:r>
              <a:rPr lang="cs-CZ" sz="1800" dirty="0"/>
              <a:t> and </a:t>
            </a:r>
            <a:r>
              <a:rPr lang="cs-CZ" sz="1800" dirty="0" err="1"/>
              <a:t>the</a:t>
            </a:r>
            <a:r>
              <a:rPr lang="cs-CZ" sz="1800" dirty="0"/>
              <a:t> </a:t>
            </a:r>
            <a:r>
              <a:rPr lang="cs-CZ" sz="1800" dirty="0" err="1"/>
              <a:t>labor</a:t>
            </a:r>
            <a:r>
              <a:rPr lang="cs-CZ" sz="1800" dirty="0"/>
              <a:t> market </a:t>
            </a:r>
          </a:p>
          <a:p>
            <a:pPr marL="533400" indent="-457200"/>
            <a:endParaRPr sz="1800" dirty="0"/>
          </a:p>
        </p:txBody>
      </p:sp>
      <p:sp>
        <p:nvSpPr>
          <p:cNvPr id="148" name="Google Shape;148;p18"/>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dirty="0"/>
          </a:p>
        </p:txBody>
      </p:sp>
      <p:sp>
        <p:nvSpPr>
          <p:cNvPr id="149" name="Google Shape;149;p18"/>
          <p:cNvSpPr txBox="1">
            <a:spLocks noGrp="1"/>
          </p:cNvSpPr>
          <p:nvPr>
            <p:ph type="sldNum" idx="4294967295"/>
          </p:nvPr>
        </p:nvSpPr>
        <p:spPr>
          <a:xfrm>
            <a:off x="40233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6" name="Google Shape;480;p39"/>
          <p:cNvGrpSpPr/>
          <p:nvPr/>
        </p:nvGrpSpPr>
        <p:grpSpPr>
          <a:xfrm>
            <a:off x="8388424" y="195486"/>
            <a:ext cx="412804" cy="576064"/>
            <a:chOff x="6730350" y="2315900"/>
            <a:chExt cx="257700" cy="420100"/>
          </a:xfrm>
        </p:grpSpPr>
        <p:sp>
          <p:nvSpPr>
            <p:cNvPr id="7" name="Google Shape;481;p3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2;p3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3;p3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p3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5;p3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LEARNING OUTCOMES OF THIS PRESENTATION:</a:t>
            </a:r>
          </a:p>
        </p:txBody>
      </p:sp>
      <p:sp>
        <p:nvSpPr>
          <p:cNvPr id="3" name="Zástupný symbol pro text 2"/>
          <p:cNvSpPr>
            <a:spLocks noGrp="1"/>
          </p:cNvSpPr>
          <p:nvPr>
            <p:ph type="body" idx="1"/>
          </p:nvPr>
        </p:nvSpPr>
        <p:spPr/>
        <p:txBody>
          <a:bodyPr/>
          <a:lstStyle/>
          <a:p>
            <a:r>
              <a:rPr lang="cs-CZ" sz="2000" dirty="0" err="1"/>
              <a:t>The</a:t>
            </a:r>
            <a:r>
              <a:rPr lang="cs-CZ" sz="2000" dirty="0"/>
              <a:t> </a:t>
            </a:r>
            <a:r>
              <a:rPr lang="cs-CZ" sz="2000" dirty="0" err="1"/>
              <a:t>listener</a:t>
            </a:r>
            <a:r>
              <a:rPr lang="cs-CZ" sz="2000" dirty="0"/>
              <a:t> </a:t>
            </a:r>
            <a:r>
              <a:rPr lang="cs-CZ" sz="2000" dirty="0" err="1"/>
              <a:t>will</a:t>
            </a:r>
            <a:r>
              <a:rPr lang="cs-CZ" sz="2000" dirty="0"/>
              <a:t> </a:t>
            </a:r>
            <a:r>
              <a:rPr lang="cs-CZ" sz="2000" dirty="0" err="1"/>
              <a:t>be</a:t>
            </a:r>
            <a:r>
              <a:rPr lang="cs-CZ" sz="2000" dirty="0"/>
              <a:t> </a:t>
            </a:r>
            <a:r>
              <a:rPr lang="cs-CZ" sz="2000" dirty="0" err="1"/>
              <a:t>able</a:t>
            </a:r>
            <a:r>
              <a:rPr lang="cs-CZ" sz="2000" dirty="0"/>
              <a:t> to:</a:t>
            </a:r>
          </a:p>
          <a:p>
            <a:pPr lvl="1"/>
            <a:r>
              <a:rPr lang="en-US" sz="2000" dirty="0"/>
              <a:t>comprehend the nature and function of learning outcomes</a:t>
            </a:r>
            <a:endParaRPr lang="cs-CZ" sz="2000" dirty="0"/>
          </a:p>
          <a:p>
            <a:pPr lvl="1"/>
            <a:r>
              <a:rPr lang="en-US" sz="2000" dirty="0"/>
              <a:t>assess the relative merits and implications of the adoption of learning outcomes</a:t>
            </a:r>
            <a:endParaRPr lang="cs-CZ" sz="2000" dirty="0"/>
          </a:p>
          <a:p>
            <a:pPr lvl="1"/>
            <a:r>
              <a:rPr lang="en-US" sz="2000" dirty="0"/>
              <a:t>describe the role of learning outcomes </a:t>
            </a:r>
            <a:r>
              <a:rPr lang="cs-CZ" sz="2000" dirty="0" err="1"/>
              <a:t>when</a:t>
            </a:r>
            <a:r>
              <a:rPr lang="cs-CZ" sz="2000" dirty="0"/>
              <a:t> </a:t>
            </a:r>
            <a:r>
              <a:rPr lang="cs-CZ" sz="2000" dirty="0" err="1"/>
              <a:t>preparing</a:t>
            </a:r>
            <a:r>
              <a:rPr lang="cs-CZ" sz="2000" dirty="0"/>
              <a:t> </a:t>
            </a:r>
            <a:r>
              <a:rPr lang="cs-CZ" sz="2000" dirty="0" err="1"/>
              <a:t>an</a:t>
            </a:r>
            <a:r>
              <a:rPr lang="cs-CZ" sz="2000" dirty="0"/>
              <a:t> </a:t>
            </a:r>
            <a:r>
              <a:rPr lang="cs-CZ" sz="2000" dirty="0" err="1"/>
              <a:t>addiction</a:t>
            </a:r>
            <a:r>
              <a:rPr lang="cs-CZ" sz="2000" dirty="0"/>
              <a:t> study program</a:t>
            </a:r>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a:t>
            </a:fld>
            <a:endParaRPr lang="en"/>
          </a:p>
        </p:txBody>
      </p:sp>
      <p:sp>
        <p:nvSpPr>
          <p:cNvPr id="5" name="Google Shape;559;p39"/>
          <p:cNvSpPr/>
          <p:nvPr/>
        </p:nvSpPr>
        <p:spPr>
          <a:xfrm>
            <a:off x="6444208" y="3435846"/>
            <a:ext cx="792088" cy="792088"/>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CZ" dirty="0"/>
              <a:t>REFERENCES</a:t>
            </a:r>
            <a:endParaRPr dirty="0"/>
          </a:p>
        </p:txBody>
      </p:sp>
      <p:sp>
        <p:nvSpPr>
          <p:cNvPr id="147" name="Google Shape;147;p18"/>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p>
            <a:r>
              <a:rPr lang="en-US" sz="1400" dirty="0" err="1"/>
              <a:t>Gervais</a:t>
            </a:r>
            <a:r>
              <a:rPr lang="en-US" sz="1400" dirty="0"/>
              <a:t>, J. (2016). The operational definition of competency-­based education. The Journal of Competency-Based Education, 1(2), 98–106. </a:t>
            </a:r>
            <a:r>
              <a:rPr lang="en-US" sz="1400" dirty="0" err="1"/>
              <a:t>doi</a:t>
            </a:r>
            <a:r>
              <a:rPr lang="en-US" sz="1400" dirty="0"/>
              <a:t>: 10.1002/cbe2.1011</a:t>
            </a:r>
            <a:endParaRPr lang="cs-CZ" sz="1400" dirty="0"/>
          </a:p>
          <a:p>
            <a:r>
              <a:rPr lang="en-US" sz="1400" dirty="0"/>
              <a:t>Adam, S.F. (2006). An introduction to learning outcomes A consideration of the nature , function and position of learning outcomes in the creation of the European Higher Education Area.</a:t>
            </a:r>
            <a:r>
              <a:rPr lang="cs-CZ" sz="1400" dirty="0"/>
              <a:t> Online: </a:t>
            </a:r>
            <a:r>
              <a:rPr lang="cs-CZ" sz="1400" dirty="0">
                <a:hlinkClick r:id="rId3"/>
              </a:rPr>
              <a:t>https://is.muni.cz/do/1499/metodika/rozvoj/kvalita/AdamHLP.pdf</a:t>
            </a:r>
            <a:endParaRPr lang="cs-CZ" sz="1400" dirty="0"/>
          </a:p>
          <a:p>
            <a:r>
              <a:rPr lang="en-US" sz="1400" dirty="0"/>
              <a:t>K</a:t>
            </a:r>
            <a:r>
              <a:rPr lang="cs-CZ" sz="1400" dirty="0" err="1"/>
              <a:t>ennedy</a:t>
            </a:r>
            <a:r>
              <a:rPr lang="en-US" sz="1400" dirty="0"/>
              <a:t>, D. </a:t>
            </a:r>
            <a:r>
              <a:rPr lang="cs-CZ" sz="1400" dirty="0"/>
              <a:t>(</a:t>
            </a:r>
            <a:r>
              <a:rPr lang="en-US" sz="1400" dirty="0"/>
              <a:t>2006</a:t>
            </a:r>
            <a:r>
              <a:rPr lang="cs-CZ" sz="1400" dirty="0"/>
              <a:t>)</a:t>
            </a:r>
            <a:r>
              <a:rPr lang="en-US" sz="1400" dirty="0"/>
              <a:t>. Writing and using learning outcomes: a practical</a:t>
            </a:r>
            <a:r>
              <a:rPr lang="cs-CZ" sz="1400" dirty="0"/>
              <a:t> </a:t>
            </a:r>
            <a:r>
              <a:rPr lang="en-US" sz="1400" dirty="0"/>
              <a:t>guide, Cork, University College Cork. </a:t>
            </a:r>
            <a:r>
              <a:rPr lang="cs-CZ" sz="1400" dirty="0"/>
              <a:t>Online: http://hdl.handle.net/10468/1613</a:t>
            </a:r>
          </a:p>
          <a:p>
            <a:r>
              <a:rPr lang="cs-CZ" sz="1400" dirty="0"/>
              <a:t>www.</a:t>
            </a:r>
            <a:r>
              <a:rPr lang="cs-CZ" sz="1400" dirty="0" err="1"/>
              <a:t>ehea.info</a:t>
            </a:r>
            <a:endParaRPr sz="1400" dirty="0"/>
          </a:p>
        </p:txBody>
      </p:sp>
      <p:sp>
        <p:nvSpPr>
          <p:cNvPr id="148" name="Google Shape;148;p18"/>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dirty="0"/>
          </a:p>
        </p:txBody>
      </p:sp>
      <p:sp>
        <p:nvSpPr>
          <p:cNvPr id="149" name="Google Shape;149;p18"/>
          <p:cNvSpPr txBox="1">
            <a:spLocks noGrp="1"/>
          </p:cNvSpPr>
          <p:nvPr>
            <p:ph type="sldNum" idx="4294967295"/>
          </p:nvPr>
        </p:nvSpPr>
        <p:spPr>
          <a:xfrm>
            <a:off x="40233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6"/>
          <p:cNvSpPr txBox="1">
            <a:spLocks noGrp="1"/>
          </p:cNvSpPr>
          <p:nvPr>
            <p:ph type="sldNum" idx="12"/>
          </p:nvPr>
        </p:nvSpPr>
        <p:spPr>
          <a:xfrm>
            <a:off x="40233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
        <p:nvSpPr>
          <p:cNvPr id="318" name="Google Shape;318;p36"/>
          <p:cNvSpPr txBox="1">
            <a:spLocks noGrp="1"/>
          </p:cNvSpPr>
          <p:nvPr>
            <p:ph type="ctrTitle" idx="4294967295"/>
          </p:nvPr>
        </p:nvSpPr>
        <p:spPr>
          <a:xfrm>
            <a:off x="762000" y="440350"/>
            <a:ext cx="437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rgbClr val="F55C21"/>
                </a:solidFill>
              </a:rPr>
              <a:t>THANK</a:t>
            </a:r>
            <a:r>
              <a:rPr lang="cs-CZ" sz="4800" dirty="0">
                <a:solidFill>
                  <a:srgbClr val="F55C21"/>
                </a:solidFill>
              </a:rPr>
              <a:t> YOU</a:t>
            </a:r>
            <a:r>
              <a:rPr lang="en" sz="4800" dirty="0">
                <a:solidFill>
                  <a:srgbClr val="F55C21"/>
                </a:solidFill>
              </a:rPr>
              <a:t>!</a:t>
            </a:r>
            <a:endParaRPr sz="4800" dirty="0">
              <a:solidFill>
                <a:srgbClr val="F55C21"/>
              </a:solidFill>
            </a:endParaRPr>
          </a:p>
        </p:txBody>
      </p:sp>
      <p:sp>
        <p:nvSpPr>
          <p:cNvPr id="319" name="Google Shape;319;p36"/>
          <p:cNvSpPr txBox="1">
            <a:spLocks noGrp="1"/>
          </p:cNvSpPr>
          <p:nvPr>
            <p:ph type="subTitle" idx="4294967295"/>
          </p:nvPr>
        </p:nvSpPr>
        <p:spPr>
          <a:xfrm>
            <a:off x="762000" y="1639975"/>
            <a:ext cx="4373700" cy="315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cs-CZ" dirty="0"/>
          </a:p>
          <a:p>
            <a:pPr marL="0" lvl="0" indent="0" algn="l" rtl="0">
              <a:spcBef>
                <a:spcPts val="600"/>
              </a:spcBef>
              <a:spcAft>
                <a:spcPts val="0"/>
              </a:spcAft>
              <a:buNone/>
            </a:pPr>
            <a:r>
              <a:rPr lang="cs-CZ" dirty="0"/>
              <a:t>	</a:t>
            </a:r>
            <a:r>
              <a:rPr lang="en" dirty="0"/>
              <a:t>ANY QUESTIONS?</a:t>
            </a:r>
            <a:endParaRPr dirty="0">
              <a:solidFill>
                <a:srgbClr val="FFFFFF"/>
              </a:solidFill>
            </a:endParaRPr>
          </a:p>
          <a:p>
            <a:pPr marL="457200" lvl="0" indent="-381000" algn="l" rtl="0">
              <a:spcBef>
                <a:spcPts val="600"/>
              </a:spcBef>
              <a:spcAft>
                <a:spcPts val="0"/>
              </a:spcAft>
              <a:buClr>
                <a:srgbClr val="F55C21"/>
              </a:buClr>
              <a:buSzPts val="2400"/>
              <a:buChar char="▪"/>
            </a:pPr>
            <a:endParaRPr lang="cs-CZ" dirty="0"/>
          </a:p>
          <a:p>
            <a:pPr marL="457200" lvl="0" indent="-381000" algn="l" rtl="0">
              <a:spcBef>
                <a:spcPts val="600"/>
              </a:spcBef>
              <a:spcAft>
                <a:spcPts val="0"/>
              </a:spcAft>
              <a:buClr>
                <a:srgbClr val="F55C21"/>
              </a:buClr>
              <a:buSzPts val="2400"/>
              <a:buChar char="▪"/>
            </a:pPr>
            <a:r>
              <a:rPr lang="cs-CZ" dirty="0" err="1"/>
              <a:t>a</a:t>
            </a:r>
            <a:r>
              <a:rPr lang="cs-CZ" dirty="0" err="1">
                <a:solidFill>
                  <a:srgbClr val="FFFFFF"/>
                </a:solidFill>
              </a:rPr>
              <a:t>nna.vondrova</a:t>
            </a:r>
            <a:r>
              <a:rPr lang="en" dirty="0">
                <a:solidFill>
                  <a:srgbClr val="FFFFFF"/>
                </a:solidFill>
              </a:rPr>
              <a:t>@</a:t>
            </a:r>
            <a:r>
              <a:rPr lang="cs-CZ" dirty="0">
                <a:solidFill>
                  <a:srgbClr val="FFFFFF"/>
                </a:solidFill>
              </a:rPr>
              <a:t>lf1.cuni.cz</a:t>
            </a:r>
            <a:endParaRPr dirty="0">
              <a:solidFill>
                <a:srgbClr val="FFFFFF"/>
              </a:solidFill>
            </a:endParaRPr>
          </a:p>
        </p:txBody>
      </p:sp>
      <p:grpSp>
        <p:nvGrpSpPr>
          <p:cNvPr id="320" name="Google Shape;320;p36"/>
          <p:cNvGrpSpPr/>
          <p:nvPr/>
        </p:nvGrpSpPr>
        <p:grpSpPr>
          <a:xfrm>
            <a:off x="5397193" y="1023197"/>
            <a:ext cx="2668517" cy="2466838"/>
            <a:chOff x="5975075" y="2327500"/>
            <a:chExt cx="420100" cy="388350"/>
          </a:xfrm>
        </p:grpSpPr>
        <p:sp>
          <p:nvSpPr>
            <p:cNvPr id="321" name="Google Shape;321;p3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4F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4F5C"/>
                </a:solidFill>
              </a:endParaRPr>
            </a:p>
          </p:txBody>
        </p:sp>
        <p:sp>
          <p:nvSpPr>
            <p:cNvPr id="322" name="Google Shape;322;p3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4F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4F5C"/>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EUROPEAN BACKGROUND</a:t>
            </a:r>
          </a:p>
        </p:txBody>
      </p:sp>
      <p:sp>
        <p:nvSpPr>
          <p:cNvPr id="3" name="Zástupný symbol pro text 2"/>
          <p:cNvSpPr>
            <a:spLocks noGrp="1"/>
          </p:cNvSpPr>
          <p:nvPr>
            <p:ph type="body" idx="1"/>
          </p:nvPr>
        </p:nvSpPr>
        <p:spPr>
          <a:xfrm>
            <a:off x="539552" y="843558"/>
            <a:ext cx="7497000" cy="3528392"/>
          </a:xfrm>
        </p:spPr>
        <p:txBody>
          <a:bodyPr/>
          <a:lstStyle/>
          <a:p>
            <a:r>
              <a:rPr lang="cs-CZ" sz="2000" dirty="0"/>
              <a:t>Bologna </a:t>
            </a:r>
            <a:r>
              <a:rPr lang="cs-CZ" sz="2000" dirty="0" err="1"/>
              <a:t>process</a:t>
            </a:r>
            <a:r>
              <a:rPr lang="cs-CZ" sz="2000" dirty="0"/>
              <a:t> (1999)</a:t>
            </a:r>
          </a:p>
          <a:p>
            <a:r>
              <a:rPr lang="cs-CZ" sz="2000" dirty="0" err="1"/>
              <a:t>European</a:t>
            </a:r>
            <a:r>
              <a:rPr lang="cs-CZ" sz="2000" dirty="0"/>
              <a:t> </a:t>
            </a:r>
            <a:r>
              <a:rPr lang="cs-CZ" sz="2000" dirty="0" err="1"/>
              <a:t>Higher</a:t>
            </a:r>
            <a:r>
              <a:rPr lang="cs-CZ" sz="2000" dirty="0"/>
              <a:t> </a:t>
            </a:r>
            <a:r>
              <a:rPr lang="cs-CZ" sz="2000" dirty="0" err="1"/>
              <a:t>Education</a:t>
            </a:r>
            <a:r>
              <a:rPr lang="cs-CZ" sz="2000" dirty="0"/>
              <a:t> Area</a:t>
            </a:r>
          </a:p>
          <a:p>
            <a:pPr lvl="1"/>
            <a:r>
              <a:rPr lang="cs-CZ" sz="1600" dirty="0" err="1"/>
              <a:t>Member</a:t>
            </a:r>
            <a:r>
              <a:rPr lang="cs-CZ" sz="1600" dirty="0"/>
              <a:t> </a:t>
            </a:r>
            <a:r>
              <a:rPr lang="cs-CZ" sz="1600" dirty="0" err="1"/>
              <a:t>states</a:t>
            </a:r>
            <a:r>
              <a:rPr lang="cs-CZ" sz="1600" dirty="0"/>
              <a:t> (48) c</a:t>
            </a:r>
            <a:r>
              <a:rPr lang="en-US" sz="1600" dirty="0" err="1"/>
              <a:t>ontinuously</a:t>
            </a:r>
            <a:r>
              <a:rPr lang="en-US" sz="1600" dirty="0"/>
              <a:t> adapt their higher education systems making them </a:t>
            </a:r>
            <a:r>
              <a:rPr lang="en-US" sz="1600" b="1" dirty="0"/>
              <a:t>more compatible </a:t>
            </a:r>
            <a:r>
              <a:rPr lang="en-US" sz="1600" dirty="0"/>
              <a:t>and </a:t>
            </a:r>
            <a:r>
              <a:rPr lang="en-US" sz="1600" b="1" dirty="0"/>
              <a:t>strengthening their quality assurance mechanisms</a:t>
            </a:r>
            <a:endParaRPr lang="cs-CZ" sz="1600" b="1" dirty="0"/>
          </a:p>
          <a:p>
            <a:r>
              <a:rPr lang="cs-CZ" sz="2000" dirty="0" err="1"/>
              <a:t>Tools</a:t>
            </a:r>
            <a:r>
              <a:rPr lang="cs-CZ" sz="2000" dirty="0"/>
              <a:t>:</a:t>
            </a:r>
          </a:p>
          <a:p>
            <a:pPr lvl="1"/>
            <a:r>
              <a:rPr lang="cs-CZ" sz="2000" dirty="0" err="1"/>
              <a:t>Qualification</a:t>
            </a:r>
            <a:r>
              <a:rPr lang="cs-CZ" sz="2000" dirty="0"/>
              <a:t> </a:t>
            </a:r>
            <a:r>
              <a:rPr lang="cs-CZ" sz="2000" dirty="0" err="1"/>
              <a:t>frameworks</a:t>
            </a:r>
            <a:r>
              <a:rPr lang="cs-CZ" sz="2000" dirty="0"/>
              <a:t> </a:t>
            </a:r>
          </a:p>
          <a:p>
            <a:pPr lvl="1"/>
            <a:r>
              <a:rPr lang="cs-CZ" sz="2000" dirty="0" err="1"/>
              <a:t>Credit</a:t>
            </a:r>
            <a:r>
              <a:rPr lang="cs-CZ" sz="2000" dirty="0"/>
              <a:t> transfer (ECTS)</a:t>
            </a:r>
          </a:p>
          <a:p>
            <a:pPr lvl="1"/>
            <a:r>
              <a:rPr lang="cs-CZ" sz="2000" dirty="0" err="1"/>
              <a:t>Quality</a:t>
            </a:r>
            <a:r>
              <a:rPr lang="cs-CZ" sz="2000" dirty="0"/>
              <a:t> </a:t>
            </a:r>
            <a:r>
              <a:rPr lang="cs-CZ" sz="2000" dirty="0" err="1"/>
              <a:t>assurance</a:t>
            </a:r>
            <a:endParaRPr lang="cs-CZ" sz="2000" dirty="0"/>
          </a:p>
          <a:p>
            <a:pPr lvl="1"/>
            <a:r>
              <a:rPr lang="cs-CZ" sz="2000" dirty="0" err="1"/>
              <a:t>Diploma</a:t>
            </a:r>
            <a:r>
              <a:rPr lang="cs-CZ" sz="2000" dirty="0"/>
              <a:t> </a:t>
            </a:r>
            <a:r>
              <a:rPr lang="cs-CZ" sz="2000" dirty="0" err="1"/>
              <a:t>supplement</a:t>
            </a:r>
            <a:endParaRPr lang="cs-CZ" sz="2000" dirty="0"/>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a:t>
            </a:fld>
            <a:endParaRPr lang="en"/>
          </a:p>
        </p:txBody>
      </p:sp>
      <p:sp>
        <p:nvSpPr>
          <p:cNvPr id="5" name="Google Shape;541;p39"/>
          <p:cNvSpPr/>
          <p:nvPr/>
        </p:nvSpPr>
        <p:spPr>
          <a:xfrm>
            <a:off x="7380312" y="2787774"/>
            <a:ext cx="1152128" cy="1152128"/>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ovéPole 5"/>
          <p:cNvSpPr txBox="1"/>
          <p:nvPr/>
        </p:nvSpPr>
        <p:spPr>
          <a:xfrm>
            <a:off x="4644008" y="3075806"/>
            <a:ext cx="2520280" cy="369332"/>
          </a:xfrm>
          <a:prstGeom prst="rect">
            <a:avLst/>
          </a:prstGeom>
          <a:noFill/>
        </p:spPr>
        <p:txBody>
          <a:bodyPr wrap="square" rtlCol="0">
            <a:spAutoFit/>
          </a:bodyPr>
          <a:lstStyle/>
          <a:p>
            <a:r>
              <a:rPr lang="cs-CZ" sz="1800" b="1" dirty="0" err="1">
                <a:solidFill>
                  <a:srgbClr val="C00000"/>
                </a:solidFill>
                <a:latin typeface="Encode Sans" charset="-18"/>
              </a:rPr>
              <a:t>Learning</a:t>
            </a:r>
            <a:r>
              <a:rPr lang="cs-CZ" sz="1800" b="1" dirty="0">
                <a:solidFill>
                  <a:srgbClr val="C00000"/>
                </a:solidFill>
                <a:latin typeface="Encode Sans" charset="-18"/>
              </a:rPr>
              <a:t> </a:t>
            </a:r>
            <a:r>
              <a:rPr lang="cs-CZ" sz="1800" b="1" dirty="0" err="1">
                <a:solidFill>
                  <a:srgbClr val="C00000"/>
                </a:solidFill>
                <a:latin typeface="Encode Sans" charset="-18"/>
              </a:rPr>
              <a:t>outcomes</a:t>
            </a:r>
            <a:endParaRPr lang="cs-CZ" sz="1800" b="1" dirty="0">
              <a:solidFill>
                <a:srgbClr val="C00000"/>
              </a:solidFill>
              <a:latin typeface="Encode Sans" charset="-1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LEARNING OUTCOMES - DEFINITION</a:t>
            </a:r>
          </a:p>
        </p:txBody>
      </p:sp>
      <p:sp>
        <p:nvSpPr>
          <p:cNvPr id="3" name="Zástupný symbol pro text 2"/>
          <p:cNvSpPr>
            <a:spLocks noGrp="1"/>
          </p:cNvSpPr>
          <p:nvPr>
            <p:ph type="body" idx="1"/>
          </p:nvPr>
        </p:nvSpPr>
        <p:spPr/>
        <p:txBody>
          <a:bodyPr/>
          <a:lstStyle/>
          <a:p>
            <a:r>
              <a:rPr lang="cs-CZ" sz="1600" b="1" dirty="0"/>
              <a:t>No </a:t>
            </a:r>
            <a:r>
              <a:rPr lang="cs-CZ" sz="1600" b="1" dirty="0" err="1"/>
              <a:t>precise</a:t>
            </a:r>
            <a:r>
              <a:rPr lang="cs-CZ" sz="1600" b="1" dirty="0"/>
              <a:t> </a:t>
            </a:r>
            <a:r>
              <a:rPr lang="cs-CZ" sz="1600" b="1" dirty="0" err="1"/>
              <a:t>agreement</a:t>
            </a:r>
            <a:r>
              <a:rPr lang="cs-CZ" sz="1600" b="1" dirty="0"/>
              <a:t> </a:t>
            </a:r>
            <a:r>
              <a:rPr lang="cs-CZ" sz="1600" dirty="0" err="1"/>
              <a:t>about</a:t>
            </a:r>
            <a:r>
              <a:rPr lang="cs-CZ" sz="1600" dirty="0"/>
              <a:t> </a:t>
            </a:r>
            <a:r>
              <a:rPr lang="cs-CZ" sz="1600" dirty="0" err="1"/>
              <a:t>the</a:t>
            </a:r>
            <a:r>
              <a:rPr lang="cs-CZ" sz="1600" dirty="0"/>
              <a:t> term</a:t>
            </a:r>
          </a:p>
          <a:p>
            <a:r>
              <a:rPr lang="en-US" sz="1600" dirty="0"/>
              <a:t>statements of </a:t>
            </a:r>
            <a:r>
              <a:rPr lang="en-US" sz="1600" b="1" dirty="0"/>
              <a:t>what a learner is expected to know, understand and/or be able to demonstrate </a:t>
            </a:r>
            <a:r>
              <a:rPr lang="en-US" sz="1600" dirty="0"/>
              <a:t>at the end of a period of learning</a:t>
            </a:r>
            <a:endParaRPr lang="cs-CZ" sz="1600" dirty="0"/>
          </a:p>
          <a:p>
            <a:r>
              <a:rPr lang="en-US" sz="1600" b="1" dirty="0"/>
              <a:t>explicit</a:t>
            </a:r>
            <a:r>
              <a:rPr lang="en-US" sz="1600" dirty="0"/>
              <a:t> statements about the outcomes of learning – the results of learning</a:t>
            </a:r>
            <a:endParaRPr lang="cs-CZ" sz="1600" dirty="0"/>
          </a:p>
          <a:p>
            <a:r>
              <a:rPr lang="en-US" sz="1600" dirty="0"/>
              <a:t>mixture of </a:t>
            </a:r>
            <a:r>
              <a:rPr lang="en-US" sz="1600" b="1" dirty="0"/>
              <a:t>knowledge, skills, abilities, attitudes and understanding</a:t>
            </a:r>
            <a:r>
              <a:rPr lang="en-US" sz="1600" dirty="0"/>
              <a:t> that an individual will attain as a result of his or her successful engagement in a particular set of higher education experiences</a:t>
            </a:r>
            <a:endParaRPr lang="cs-CZ" sz="1600" dirty="0"/>
          </a:p>
          <a:p>
            <a:r>
              <a:rPr lang="en-US" sz="1600" b="1" dirty="0"/>
              <a:t>methodological approach </a:t>
            </a:r>
            <a:r>
              <a:rPr lang="en-US" sz="1600" dirty="0"/>
              <a:t>for the expression and description of the curriculum (modules, units and qualifications) and levels, cycles</a:t>
            </a:r>
            <a:r>
              <a:rPr lang="cs-CZ" sz="1600" dirty="0"/>
              <a:t>,…</a:t>
            </a:r>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AIMS, GOALS, OBJECTIVES…</a:t>
            </a:r>
          </a:p>
        </p:txBody>
      </p:sp>
      <p:sp>
        <p:nvSpPr>
          <p:cNvPr id="3" name="Zástupný symbol pro text 2"/>
          <p:cNvSpPr>
            <a:spLocks noGrp="1"/>
          </p:cNvSpPr>
          <p:nvPr>
            <p:ph type="body" idx="1"/>
          </p:nvPr>
        </p:nvSpPr>
        <p:spPr/>
        <p:txBody>
          <a:bodyPr/>
          <a:lstStyle/>
          <a:p>
            <a:r>
              <a:rPr lang="cs-CZ" sz="2000" b="1" dirty="0"/>
              <a:t>AIMS /GOALS</a:t>
            </a:r>
            <a:r>
              <a:rPr lang="cs-CZ" sz="2000" dirty="0"/>
              <a:t>- </a:t>
            </a:r>
            <a:r>
              <a:rPr lang="en-US" sz="2000" dirty="0"/>
              <a:t>broad general statement</a:t>
            </a:r>
            <a:r>
              <a:rPr lang="cs-CZ" sz="2000" dirty="0"/>
              <a:t>s</a:t>
            </a:r>
            <a:r>
              <a:rPr lang="en-US" sz="2000" dirty="0"/>
              <a:t> of the teaching intention</a:t>
            </a:r>
            <a:endParaRPr lang="cs-CZ" sz="2000" dirty="0"/>
          </a:p>
          <a:p>
            <a:pPr lvl="1"/>
            <a:r>
              <a:rPr lang="en-US" sz="2000" i="1" dirty="0"/>
              <a:t>“to provide a general introduction to the history of </a:t>
            </a:r>
            <a:r>
              <a:rPr lang="cs-CZ" sz="2000" i="1" dirty="0" err="1"/>
              <a:t>the</a:t>
            </a:r>
            <a:r>
              <a:rPr lang="cs-CZ" sz="2000" i="1" dirty="0"/>
              <a:t> </a:t>
            </a:r>
            <a:r>
              <a:rPr lang="cs-CZ" sz="2000" i="1" dirty="0" err="1"/>
              <a:t>Harm</a:t>
            </a:r>
            <a:r>
              <a:rPr lang="cs-CZ" sz="2000" i="1" dirty="0"/>
              <a:t> Reduction </a:t>
            </a:r>
            <a:r>
              <a:rPr lang="cs-CZ" sz="2000" i="1" dirty="0" err="1"/>
              <a:t>approach</a:t>
            </a:r>
            <a:r>
              <a:rPr lang="en-US" sz="2000" i="1" dirty="0"/>
              <a:t>”</a:t>
            </a:r>
            <a:endParaRPr lang="cs-CZ" sz="2000" i="1" dirty="0"/>
          </a:p>
          <a:p>
            <a:r>
              <a:rPr lang="cs-CZ" sz="2000" b="1" dirty="0"/>
              <a:t>OBJECTIVES </a:t>
            </a:r>
            <a:r>
              <a:rPr lang="cs-CZ" sz="2000" dirty="0"/>
              <a:t>- </a:t>
            </a:r>
            <a:r>
              <a:rPr lang="en-US" sz="2000" dirty="0"/>
              <a:t>specific statement</a:t>
            </a:r>
            <a:r>
              <a:rPr lang="cs-CZ" sz="2000" dirty="0"/>
              <a:t>s</a:t>
            </a:r>
            <a:r>
              <a:rPr lang="en-US" sz="2000" dirty="0"/>
              <a:t> of teaching intention</a:t>
            </a:r>
            <a:endParaRPr lang="cs-CZ" sz="2000" dirty="0"/>
          </a:p>
          <a:p>
            <a:pPr lvl="1"/>
            <a:r>
              <a:rPr lang="en-US" sz="2000" i="1" dirty="0"/>
              <a:t>“students would understand the impacts and effects of</a:t>
            </a:r>
            <a:r>
              <a:rPr lang="cs-CZ" sz="2000" i="1" dirty="0"/>
              <a:t> </a:t>
            </a:r>
            <a:r>
              <a:rPr lang="cs-CZ" sz="2000" i="1" dirty="0" err="1"/>
              <a:t>addiction</a:t>
            </a:r>
            <a:r>
              <a:rPr lang="cs-CZ" sz="2000" i="1" dirty="0"/>
              <a:t> risk</a:t>
            </a:r>
            <a:r>
              <a:rPr lang="en-US" sz="2000" i="1" dirty="0"/>
              <a:t> </a:t>
            </a:r>
            <a:r>
              <a:rPr lang="en-US" sz="2000" i="1" dirty="0" err="1"/>
              <a:t>behaviours</a:t>
            </a:r>
            <a:r>
              <a:rPr lang="cs-CZ" sz="2000" i="1" dirty="0"/>
              <a:t>“</a:t>
            </a:r>
          </a:p>
          <a:p>
            <a:pPr>
              <a:buNone/>
            </a:pPr>
            <a:r>
              <a:rPr lang="en" sz="2800" dirty="0"/>
              <a:t>👉</a:t>
            </a:r>
            <a:r>
              <a:rPr lang="cs-CZ" sz="2800" dirty="0"/>
              <a:t> </a:t>
            </a:r>
            <a:r>
              <a:rPr lang="cs-CZ" b="1" dirty="0" err="1"/>
              <a:t>teacher</a:t>
            </a:r>
            <a:r>
              <a:rPr lang="cs-CZ" b="1" dirty="0"/>
              <a:t>-</a:t>
            </a:r>
            <a:r>
              <a:rPr lang="cs-CZ" b="1" dirty="0" err="1"/>
              <a:t>centred</a:t>
            </a:r>
            <a:r>
              <a:rPr lang="cs-CZ" b="1" dirty="0"/>
              <a:t> </a:t>
            </a:r>
            <a:r>
              <a:rPr lang="cs-CZ" b="1" dirty="0" err="1"/>
              <a:t>approach</a:t>
            </a:r>
            <a:endParaRPr lang="cs-CZ" sz="2800" b="1" dirty="0"/>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 sz="3200" dirty="0">
                <a:latin typeface="Encode Sans ExtraLight"/>
                <a:ea typeface="Encode Sans ExtraLight"/>
                <a:cs typeface="Encode Sans ExtraLight"/>
                <a:sym typeface="Encode Sans ExtraLight"/>
              </a:rPr>
              <a:t>👉</a:t>
            </a:r>
            <a:r>
              <a:rPr lang="cs-CZ" sz="3200" dirty="0">
                <a:latin typeface="Encode Sans ExtraLight"/>
                <a:ea typeface="Encode Sans ExtraLight"/>
                <a:cs typeface="Encode Sans ExtraLight"/>
                <a:sym typeface="Encode Sans ExtraLight"/>
              </a:rPr>
              <a:t> </a:t>
            </a:r>
            <a:r>
              <a:rPr lang="cs-CZ" sz="2400" dirty="0">
                <a:latin typeface="Encode Sans ExtraLight"/>
                <a:ea typeface="Encode Sans ExtraLight"/>
                <a:cs typeface="Encode Sans ExtraLight"/>
                <a:sym typeface="Encode Sans ExtraLight"/>
              </a:rPr>
              <a:t>student-</a:t>
            </a:r>
            <a:r>
              <a:rPr lang="cs-CZ" sz="2400" dirty="0" err="1">
                <a:latin typeface="Encode Sans ExtraLight"/>
                <a:ea typeface="Encode Sans ExtraLight"/>
                <a:cs typeface="Encode Sans ExtraLight"/>
                <a:sym typeface="Encode Sans ExtraLight"/>
              </a:rPr>
              <a:t>centred</a:t>
            </a:r>
            <a:r>
              <a:rPr lang="cs-CZ" sz="2400" dirty="0">
                <a:latin typeface="Encode Sans ExtraLight"/>
                <a:ea typeface="Encode Sans ExtraLight"/>
                <a:cs typeface="Encode Sans ExtraLight"/>
                <a:sym typeface="Encode Sans ExtraLight"/>
              </a:rPr>
              <a:t> </a:t>
            </a:r>
            <a:r>
              <a:rPr lang="cs-CZ" sz="2400" dirty="0" err="1">
                <a:latin typeface="Encode Sans ExtraLight"/>
                <a:ea typeface="Encode Sans ExtraLight"/>
                <a:cs typeface="Encode Sans ExtraLight"/>
                <a:sym typeface="Encode Sans ExtraLight"/>
              </a:rPr>
              <a:t>approach</a:t>
            </a:r>
            <a:endParaRPr lang="cs-CZ" sz="3200" dirty="0"/>
          </a:p>
        </p:txBody>
      </p:sp>
      <p:sp>
        <p:nvSpPr>
          <p:cNvPr id="3" name="Zástupný symbol pro text 2"/>
          <p:cNvSpPr>
            <a:spLocks noGrp="1"/>
          </p:cNvSpPr>
          <p:nvPr>
            <p:ph type="body" idx="1"/>
          </p:nvPr>
        </p:nvSpPr>
        <p:spPr/>
        <p:txBody>
          <a:bodyPr/>
          <a:lstStyle/>
          <a:p>
            <a:pPr>
              <a:buNone/>
            </a:pPr>
            <a:endParaRPr lang="cs-CZ" dirty="0"/>
          </a:p>
          <a:p>
            <a:pPr>
              <a:buNone/>
            </a:pPr>
            <a:endParaRPr lang="cs-CZ" dirty="0"/>
          </a:p>
          <a:p>
            <a:pPr>
              <a:buNone/>
            </a:pPr>
            <a:endParaRPr lang="cs-CZ" dirty="0"/>
          </a:p>
          <a:p>
            <a:pPr>
              <a:buNone/>
            </a:pPr>
            <a:endParaRPr lang="cs-CZ" dirty="0"/>
          </a:p>
          <a:p>
            <a:pPr>
              <a:buNone/>
            </a:pPr>
            <a:endParaRPr lang="cs-CZ" dirty="0"/>
          </a:p>
          <a:p>
            <a:pPr>
              <a:buNone/>
            </a:pPr>
            <a:endParaRPr lang="cs-CZ" dirty="0"/>
          </a:p>
          <a:p>
            <a:pPr>
              <a:buNone/>
            </a:pPr>
            <a:r>
              <a:rPr lang="cs-CZ" sz="1400" dirty="0"/>
              <a:t>EHEA, 2019</a:t>
            </a:r>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lang="en"/>
          </a:p>
        </p:txBody>
      </p:sp>
      <p:pic>
        <p:nvPicPr>
          <p:cNvPr id="5" name="Obrázek 4" descr="student.jpg"/>
          <p:cNvPicPr>
            <a:picLocks noChangeAspect="1"/>
          </p:cNvPicPr>
          <p:nvPr/>
        </p:nvPicPr>
        <p:blipFill>
          <a:blip r:embed="rId2"/>
          <a:stretch>
            <a:fillRect/>
          </a:stretch>
        </p:blipFill>
        <p:spPr>
          <a:xfrm>
            <a:off x="1763688" y="1347614"/>
            <a:ext cx="5184147" cy="31478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CZ" dirty="0"/>
              <a:t>COMPETENCY MODEL</a:t>
            </a:r>
            <a:endParaRPr dirty="0"/>
          </a:p>
        </p:txBody>
      </p:sp>
      <p:sp>
        <p:nvSpPr>
          <p:cNvPr id="147" name="Google Shape;147;p18"/>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p>
            <a:pPr marL="533400" indent="-457200"/>
            <a:r>
              <a:rPr lang="cs-CZ" sz="1800" dirty="0"/>
              <a:t>„</a:t>
            </a:r>
            <a:r>
              <a:rPr lang="en-US" sz="1800" dirty="0"/>
              <a:t>CBE is defined as an </a:t>
            </a:r>
            <a:r>
              <a:rPr lang="en-US" sz="1800" b="1" dirty="0"/>
              <a:t>outcome-based</a:t>
            </a:r>
            <a:r>
              <a:rPr lang="en-US" sz="1800" dirty="0"/>
              <a:t> approach to education that incorporates modes of instructional delivery and </a:t>
            </a:r>
            <a:r>
              <a:rPr lang="en-US" sz="1800" b="1" dirty="0"/>
              <a:t>assessment</a:t>
            </a:r>
            <a:r>
              <a:rPr lang="en-US" sz="1800" dirty="0"/>
              <a:t> efforts designed to evaluate mastery of learning by students through their demonstration of </a:t>
            </a:r>
            <a:r>
              <a:rPr lang="en-US" sz="1800" b="1" dirty="0"/>
              <a:t>the knowledge, attitudes, values, skills, and behaviors </a:t>
            </a:r>
            <a:r>
              <a:rPr lang="en-US" sz="1800" dirty="0"/>
              <a:t>required for the degree sought.</a:t>
            </a:r>
            <a:r>
              <a:rPr lang="cs-CZ" sz="1800" dirty="0"/>
              <a:t>“ (</a:t>
            </a:r>
            <a:r>
              <a:rPr lang="cs-CZ" sz="1800" dirty="0" err="1"/>
              <a:t>Gervais</a:t>
            </a:r>
            <a:r>
              <a:rPr lang="cs-CZ" sz="1800" dirty="0"/>
              <a:t>, 2016)</a:t>
            </a:r>
          </a:p>
          <a:p>
            <a:pPr>
              <a:buNone/>
            </a:pPr>
            <a:r>
              <a:rPr lang="cs-CZ" sz="1800" dirty="0"/>
              <a:t>	</a:t>
            </a:r>
            <a:r>
              <a:rPr lang="en-US" sz="1800" dirty="0"/>
              <a:t>competence is used to represent a combination</a:t>
            </a:r>
            <a:r>
              <a:rPr lang="cs-CZ" sz="1800" dirty="0"/>
              <a:t> </a:t>
            </a:r>
            <a:r>
              <a:rPr lang="en-US" sz="1800" dirty="0"/>
              <a:t>of attributes in terms of knowledge and its application, skills, responsibilities and</a:t>
            </a:r>
            <a:r>
              <a:rPr lang="cs-CZ" sz="1800" dirty="0"/>
              <a:t> </a:t>
            </a:r>
            <a:r>
              <a:rPr lang="en-US" sz="1800" dirty="0"/>
              <a:t>attitudes and an attempt is made to describe the extent to which a person is</a:t>
            </a:r>
            <a:r>
              <a:rPr lang="cs-CZ" sz="1800" dirty="0"/>
              <a:t> </a:t>
            </a:r>
            <a:r>
              <a:rPr lang="cs-CZ" sz="1800" dirty="0" err="1"/>
              <a:t>capable</a:t>
            </a:r>
            <a:r>
              <a:rPr lang="cs-CZ" sz="1800" dirty="0"/>
              <a:t> of </a:t>
            </a:r>
            <a:r>
              <a:rPr lang="cs-CZ" sz="1800" dirty="0" err="1"/>
              <a:t>performing</a:t>
            </a:r>
            <a:r>
              <a:rPr lang="cs-CZ" sz="1800" dirty="0"/>
              <a:t> </a:t>
            </a:r>
            <a:r>
              <a:rPr lang="cs-CZ" sz="1800" dirty="0" err="1"/>
              <a:t>them</a:t>
            </a:r>
            <a:endParaRPr lang="cs-CZ" sz="1800" dirty="0"/>
          </a:p>
        </p:txBody>
      </p:sp>
      <p:sp>
        <p:nvSpPr>
          <p:cNvPr id="148" name="Google Shape;148;p18"/>
          <p:cNvSpPr txBox="1">
            <a:spLocks noGrp="1"/>
          </p:cNvSpPr>
          <p:nvPr>
            <p:ph type="sldNum" idx="12"/>
          </p:nvPr>
        </p:nvSpPr>
        <p:spPr>
          <a:xfrm>
            <a:off x="80466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dirty="0"/>
          </a:p>
        </p:txBody>
      </p:sp>
      <p:sp>
        <p:nvSpPr>
          <p:cNvPr id="149" name="Google Shape;149;p18"/>
          <p:cNvSpPr txBox="1">
            <a:spLocks noGrp="1"/>
          </p:cNvSpPr>
          <p:nvPr>
            <p:ph type="sldNum" idx="4294967295"/>
          </p:nvPr>
        </p:nvSpPr>
        <p:spPr>
          <a:xfrm>
            <a:off x="40233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 name="Google Shape;561;p39"/>
          <p:cNvSpPr/>
          <p:nvPr/>
        </p:nvSpPr>
        <p:spPr>
          <a:xfrm>
            <a:off x="683568" y="3003798"/>
            <a:ext cx="313343" cy="313324"/>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THREE LEVELS OF APPLICATION</a:t>
            </a:r>
          </a:p>
        </p:txBody>
      </p:sp>
      <p:sp>
        <p:nvSpPr>
          <p:cNvPr id="3" name="Zástupný symbol pro text 2"/>
          <p:cNvSpPr>
            <a:spLocks noGrp="1"/>
          </p:cNvSpPr>
          <p:nvPr>
            <p:ph type="body" idx="1"/>
          </p:nvPr>
        </p:nvSpPr>
        <p:spPr/>
        <p:txBody>
          <a:bodyPr/>
          <a:lstStyle/>
          <a:p>
            <a:pPr marL="533400" indent="-457200">
              <a:buFont typeface="+mj-lt"/>
              <a:buAutoNum type="arabicPeriod"/>
            </a:pPr>
            <a:r>
              <a:rPr lang="en-US" dirty="0"/>
              <a:t>the </a:t>
            </a:r>
            <a:r>
              <a:rPr lang="en-US" b="1" dirty="0"/>
              <a:t>local level </a:t>
            </a:r>
            <a:r>
              <a:rPr lang="en-US" dirty="0"/>
              <a:t>of the individual higher education </a:t>
            </a:r>
            <a:r>
              <a:rPr lang="en-US" b="1" dirty="0"/>
              <a:t>institution</a:t>
            </a:r>
            <a:r>
              <a:rPr lang="en-US" dirty="0"/>
              <a:t> (for course units/modules, </a:t>
            </a:r>
            <a:r>
              <a:rPr lang="en-US" dirty="0" err="1"/>
              <a:t>programmes</a:t>
            </a:r>
            <a:r>
              <a:rPr lang="en-US" dirty="0"/>
              <a:t> of study and qualifications)</a:t>
            </a:r>
            <a:endParaRPr lang="cs-CZ" dirty="0"/>
          </a:p>
          <a:p>
            <a:pPr marL="533400" indent="-457200">
              <a:buFont typeface="+mj-lt"/>
              <a:buAutoNum type="arabicPeriod"/>
            </a:pPr>
            <a:r>
              <a:rPr lang="en-US" dirty="0"/>
              <a:t>the </a:t>
            </a:r>
            <a:r>
              <a:rPr lang="en-US" b="1" dirty="0"/>
              <a:t>national level </a:t>
            </a:r>
            <a:r>
              <a:rPr lang="en-US" dirty="0"/>
              <a:t>(for qualifications frameworks and quality assurance regimes)</a:t>
            </a:r>
            <a:endParaRPr lang="cs-CZ" dirty="0"/>
          </a:p>
          <a:p>
            <a:pPr marL="533400" indent="-457200">
              <a:buFont typeface="+mj-lt"/>
              <a:buAutoNum type="arabicPeriod"/>
            </a:pPr>
            <a:r>
              <a:rPr lang="cs-CZ" dirty="0" err="1"/>
              <a:t>the</a:t>
            </a:r>
            <a:r>
              <a:rPr lang="cs-CZ" dirty="0"/>
              <a:t> </a:t>
            </a:r>
            <a:r>
              <a:rPr lang="en-US" b="1" dirty="0"/>
              <a:t>international</a:t>
            </a:r>
            <a:r>
              <a:rPr lang="cs-CZ" b="1" dirty="0"/>
              <a:t> </a:t>
            </a:r>
            <a:r>
              <a:rPr lang="cs-CZ" b="1" dirty="0" err="1"/>
              <a:t>level</a:t>
            </a:r>
            <a:r>
              <a:rPr lang="en-US" b="1" dirty="0"/>
              <a:t> </a:t>
            </a:r>
            <a:r>
              <a:rPr lang="en-US" dirty="0"/>
              <a:t>(for wider recognition and transparency purposes)</a:t>
            </a:r>
            <a:endParaRPr lang="cs-CZ" dirty="0"/>
          </a:p>
        </p:txBody>
      </p:sp>
      <p:sp>
        <p:nvSpPr>
          <p:cNvPr id="4" name="Zástupný symbol pro číslo snímk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ctrTitle" idx="4294967295"/>
          </p:nvPr>
        </p:nvSpPr>
        <p:spPr>
          <a:xfrm>
            <a:off x="685800" y="1354750"/>
            <a:ext cx="5254352"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CZ" sz="6000" dirty="0"/>
              <a:t>OUR EXPERIENCE</a:t>
            </a:r>
            <a:endParaRPr sz="6000" dirty="0"/>
          </a:p>
        </p:txBody>
      </p:sp>
      <p:sp>
        <p:nvSpPr>
          <p:cNvPr id="155" name="Google Shape;155;p19"/>
          <p:cNvSpPr txBox="1">
            <a:spLocks noGrp="1"/>
          </p:cNvSpPr>
          <p:nvPr>
            <p:ph type="subTitle" idx="4294967295"/>
          </p:nvPr>
        </p:nvSpPr>
        <p:spPr>
          <a:xfrm>
            <a:off x="685800" y="2497155"/>
            <a:ext cx="4434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56" name="Google Shape;156;p19"/>
          <p:cNvSpPr/>
          <p:nvPr/>
        </p:nvSpPr>
        <p:spPr>
          <a:xfrm>
            <a:off x="7270660" y="3329856"/>
            <a:ext cx="332070" cy="31707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rot="-1609331">
            <a:off x="6267631" y="2102268"/>
            <a:ext cx="332013" cy="317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rot="2925939">
            <a:off x="8280859" y="2353418"/>
            <a:ext cx="248651" cy="23742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09494">
            <a:off x="7246102" y="762887"/>
            <a:ext cx="224006" cy="2138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txBox="1">
            <a:spLocks noGrp="1"/>
          </p:cNvSpPr>
          <p:nvPr>
            <p:ph type="sldNum" idx="12"/>
          </p:nvPr>
        </p:nvSpPr>
        <p:spPr>
          <a:xfrm>
            <a:off x="4023300" y="4593850"/>
            <a:ext cx="10974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grpSp>
        <p:nvGrpSpPr>
          <p:cNvPr id="18" name="Google Shape;459;p39"/>
          <p:cNvGrpSpPr/>
          <p:nvPr/>
        </p:nvGrpSpPr>
        <p:grpSpPr>
          <a:xfrm>
            <a:off x="6948264" y="1563638"/>
            <a:ext cx="781014" cy="1080120"/>
            <a:chOff x="611175" y="2326900"/>
            <a:chExt cx="362700" cy="389575"/>
          </a:xfrm>
        </p:grpSpPr>
        <p:sp>
          <p:nvSpPr>
            <p:cNvPr id="19" name="Google Shape;460;p39"/>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1;p39"/>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2;p39"/>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3;p39"/>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Laert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On-screen Show (16:9)</PresentationFormat>
  <Paragraphs>139</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Encode Sans</vt:lpstr>
      <vt:lpstr>Encode Sans ExtraLight</vt:lpstr>
      <vt:lpstr>Laertes template</vt:lpstr>
      <vt:lpstr>PREPARING AN ADDICTION STUDY PROGRAM BASED  ON  LEARNING OUTCOMES</vt:lpstr>
      <vt:lpstr>LEARNING OUTCOMES OF THIS PRESENTATION:</vt:lpstr>
      <vt:lpstr>EUROPEAN BACKGROUND</vt:lpstr>
      <vt:lpstr>LEARNING OUTCOMES - DEFINITION</vt:lpstr>
      <vt:lpstr>AIMS, GOALS, OBJECTIVES…</vt:lpstr>
      <vt:lpstr>👉 student-centred approach</vt:lpstr>
      <vt:lpstr>COMPETENCY MODEL</vt:lpstr>
      <vt:lpstr>THREE LEVELS OF APPLICATION</vt:lpstr>
      <vt:lpstr>OUR EXPERIENCE</vt:lpstr>
      <vt:lpstr>OUR EXPERIENCE</vt:lpstr>
      <vt:lpstr>1. Analysis of the study program </vt:lpstr>
      <vt:lpstr>1. Analysis of the study program – example of the LO</vt:lpstr>
      <vt:lpstr>2. Reconstructing the study program with UPC implementation </vt:lpstr>
      <vt:lpstr>2. Reconstructing the study program with UPC implementation</vt:lpstr>
      <vt:lpstr>2. Reconstructing the study program with UPC implementation</vt:lpstr>
      <vt:lpstr>  3. Creating an international study program combining UPC/UTC, Prague model and Competency model </vt:lpstr>
      <vt:lpstr>1. and 2. step – brainstorm, smile, and make graphs</vt:lpstr>
      <vt:lpstr>3. and 4. step – identify courses, discuss,  fill in documentation</vt:lpstr>
      <vt:lpstr>SUMMARY</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AN ADDICTION STUDY PROGRAM BASED  ON  THE COMPETENCY MODEL AND UNIVERSAL CURRICULA</dc:title>
  <dc:creator>Anča V.</dc:creator>
  <cp:lastModifiedBy>Jessica Keene</cp:lastModifiedBy>
  <cp:revision>90</cp:revision>
  <dcterms:modified xsi:type="dcterms:W3CDTF">2019-07-23T13:05:05Z</dcterms:modified>
</cp:coreProperties>
</file>